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89" r:id="rId3"/>
    <p:sldId id="283" r:id="rId4"/>
    <p:sldId id="257" r:id="rId5"/>
    <p:sldId id="258" r:id="rId6"/>
    <p:sldId id="313" r:id="rId7"/>
    <p:sldId id="280" r:id="rId8"/>
    <p:sldId id="259" r:id="rId9"/>
    <p:sldId id="284" r:id="rId10"/>
    <p:sldId id="285" r:id="rId11"/>
    <p:sldId id="261" r:id="rId12"/>
    <p:sldId id="262" r:id="rId13"/>
    <p:sldId id="263" r:id="rId14"/>
    <p:sldId id="264" r:id="rId15"/>
    <p:sldId id="265" r:id="rId16"/>
    <p:sldId id="267" r:id="rId17"/>
    <p:sldId id="281" r:id="rId18"/>
    <p:sldId id="273" r:id="rId19"/>
    <p:sldId id="274" r:id="rId20"/>
    <p:sldId id="275" r:id="rId21"/>
    <p:sldId id="276" r:id="rId22"/>
    <p:sldId id="277" r:id="rId23"/>
    <p:sldId id="278" r:id="rId24"/>
    <p:sldId id="286" r:id="rId25"/>
    <p:sldId id="299" r:id="rId26"/>
    <p:sldId id="300" r:id="rId27"/>
    <p:sldId id="301" r:id="rId28"/>
    <p:sldId id="303" r:id="rId29"/>
    <p:sldId id="305" r:id="rId30"/>
    <p:sldId id="304" r:id="rId31"/>
    <p:sldId id="298" r:id="rId32"/>
    <p:sldId id="314" r:id="rId33"/>
    <p:sldId id="302" r:id="rId34"/>
    <p:sldId id="306" r:id="rId35"/>
    <p:sldId id="307" r:id="rId36"/>
    <p:sldId id="308" r:id="rId37"/>
    <p:sldId id="309" r:id="rId38"/>
    <p:sldId id="311" r:id="rId39"/>
    <p:sldId id="310" r:id="rId40"/>
    <p:sldId id="312" r:id="rId41"/>
    <p:sldId id="279" r:id="rId42"/>
    <p:sldId id="290" r:id="rId43"/>
    <p:sldId id="291" r:id="rId44"/>
    <p:sldId id="292" r:id="rId45"/>
    <p:sldId id="293" r:id="rId46"/>
    <p:sldId id="294" r:id="rId47"/>
    <p:sldId id="295" r:id="rId48"/>
    <p:sldId id="296" r:id="rId49"/>
    <p:sldId id="297" r:id="rId50"/>
    <p:sldId id="287" r:id="rId51"/>
    <p:sldId id="268" r:id="rId52"/>
    <p:sldId id="270" r:id="rId53"/>
    <p:sldId id="271" r:id="rId54"/>
    <p:sldId id="272" r:id="rId55"/>
    <p:sldId id="28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8868" autoAdjust="0"/>
  </p:normalViewPr>
  <p:slideViewPr>
    <p:cSldViewPr>
      <p:cViewPr varScale="1">
        <p:scale>
          <a:sx n="64" d="100"/>
          <a:sy n="64" d="100"/>
        </p:scale>
        <p:origin x="8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1C802-18BE-4A8B-AACC-B49896F3873C}" type="datetimeFigureOut">
              <a:rPr lang="en-US" smtClean="0"/>
              <a:t>11/12/2022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FBE05-4E9D-4D67-A5AC-5B62A7480DFE}" type="slidenum">
              <a:rPr lang="en-US" smtClean="0"/>
              <a:t>‹#›</a:t>
            </a:fld>
            <a:endParaRPr lang="en-US"/>
          </a:p>
        </p:txBody>
      </p:sp>
    </p:spTree>
    <p:extLst>
      <p:ext uri="{BB962C8B-B14F-4D97-AF65-F5344CB8AC3E}">
        <p14:creationId xmlns:p14="http://schemas.microsoft.com/office/powerpoint/2010/main" val="555545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FBE05-4E9D-4D67-A5AC-5B62A7480DFE}" type="slidenum">
              <a:rPr lang="en-US" smtClean="0"/>
              <a:t>2</a:t>
            </a:fld>
            <a:endParaRPr lang="en-US"/>
          </a:p>
        </p:txBody>
      </p:sp>
    </p:spTree>
    <p:extLst>
      <p:ext uri="{BB962C8B-B14F-4D97-AF65-F5344CB8AC3E}">
        <p14:creationId xmlns:p14="http://schemas.microsoft.com/office/powerpoint/2010/main" val="300247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11/12/2022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 y="0"/>
            <a:ext cx="8839200" cy="6629400"/>
          </a:xfrm>
        </p:spPr>
        <p:style>
          <a:lnRef idx="2">
            <a:schemeClr val="dk1">
              <a:shade val="50000"/>
            </a:schemeClr>
          </a:lnRef>
          <a:fillRef idx="1">
            <a:schemeClr val="dk1"/>
          </a:fillRef>
          <a:effectRef idx="0">
            <a:schemeClr val="dk1"/>
          </a:effectRef>
          <a:fontRef idx="minor">
            <a:schemeClr val="lt1"/>
          </a:fontRef>
        </p:style>
        <p:txBody>
          <a:bodyPr>
            <a:noAutofit/>
            <a:scene3d>
              <a:camera prst="orthographicFront"/>
              <a:lightRig rig="threePt" dir="t"/>
            </a:scene3d>
            <a:sp3d extrusionH="57150">
              <a:bevelT w="57150" h="38100" prst="artDeco"/>
            </a:sp3d>
          </a:bodyPr>
          <a:lstStyle/>
          <a:p>
            <a:pPr algn="ctr" rtl="1"/>
            <a:r>
              <a:rPr lang="ar-EG" sz="138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الإختبارات و المقاييس</a:t>
            </a:r>
            <a:br>
              <a:rPr lang="ar-EG" sz="138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br>
            <a:r>
              <a:rPr lang="ar-EG" sz="5400" dirty="0">
                <a:solidFill>
                  <a:srgbClr val="FF0000"/>
                </a:solidFill>
                <a:effectLst/>
                <a:latin typeface="Arabic Typesetting" pitchFamily="66" charset="-78"/>
                <a:cs typeface="Arabic Typesetting" pitchFamily="66" charset="-78"/>
              </a:rPr>
              <a:t>إعداد</a:t>
            </a:r>
            <a:br>
              <a:rPr lang="ar-EG" sz="115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br>
            <a:r>
              <a:rPr lang="ar-EG" sz="7200" b="0" dirty="0">
                <a:solidFill>
                  <a:srgbClr val="FFFF00"/>
                </a:solidFill>
                <a:effectLst/>
                <a:latin typeface="Arabic Typesetting" pitchFamily="66" charset="-78"/>
                <a:cs typeface="Arabic Typesetting" pitchFamily="66" charset="-78"/>
              </a:rPr>
              <a:t>د/ اسامه عوض عبد الغنى</a:t>
            </a:r>
            <a:br>
              <a:rPr lang="ar-EG" sz="7200" b="0" dirty="0">
                <a:solidFill>
                  <a:srgbClr val="FFFF00"/>
                </a:solidFill>
                <a:effectLst/>
                <a:latin typeface="Arabic Typesetting" pitchFamily="66" charset="-78"/>
                <a:cs typeface="Arabic Typesetting" pitchFamily="66" charset="-78"/>
              </a:rPr>
            </a:br>
            <a:br>
              <a:rPr lang="ar-EG" sz="7200" b="0" dirty="0">
                <a:solidFill>
                  <a:srgbClr val="FFFF00"/>
                </a:solidFill>
                <a:effectLst/>
                <a:latin typeface="Arabic Typesetting" pitchFamily="66" charset="-78"/>
                <a:cs typeface="Arabic Typesetting" pitchFamily="66" charset="-78"/>
              </a:rPr>
            </a:br>
            <a:r>
              <a:rPr lang="ar-EG" sz="7200" b="0" dirty="0">
                <a:solidFill>
                  <a:srgbClr val="FFFF00"/>
                </a:solidFill>
                <a:effectLst/>
                <a:latin typeface="Arabic Typesetting" pitchFamily="66" charset="-78"/>
                <a:cs typeface="Arabic Typesetting" pitchFamily="66" charset="-78"/>
              </a:rPr>
              <a:t>                               </a:t>
            </a:r>
            <a:r>
              <a:rPr lang="ar-EG" sz="6000" b="0" dirty="0">
                <a:solidFill>
                  <a:srgbClr val="00B0F0"/>
                </a:solidFill>
                <a:effectLst/>
                <a:latin typeface="Arabic Typesetting" pitchFamily="66" charset="-78"/>
                <a:cs typeface="Arabic Typesetting" pitchFamily="66" charset="-78"/>
              </a:rPr>
              <a:t>الفرقة الثالثة </a:t>
            </a:r>
            <a:br>
              <a:rPr lang="ar-EG" sz="115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br>
            <a:endParaRPr lang="en-US" sz="6000" dirty="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165697419"/>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447800"/>
            <a:ext cx="6324600" cy="2895600"/>
          </a:xfrm>
        </p:spPr>
        <p:txBody>
          <a:bodyPr/>
          <a:lstStyle/>
          <a:p>
            <a:pPr algn="ctr"/>
            <a:r>
              <a:rPr lang="ar-EG" sz="10000" b="1" spc="300" dirty="0">
                <a:ln w="11430" cmpd="sng">
                  <a:solidFill>
                    <a:srgbClr val="6EA0B0">
                      <a:tint val="10000"/>
                    </a:srgbClr>
                  </a:solidFill>
                  <a:prstDash val="solid"/>
                  <a:miter lim="800000"/>
                </a:ln>
                <a:gradFill>
                  <a:gsLst>
                    <a:gs pos="10000">
                      <a:srgbClr val="6EA0B0">
                        <a:tint val="83000"/>
                        <a:shade val="100000"/>
                        <a:satMod val="200000"/>
                      </a:srgbClr>
                    </a:gs>
                    <a:gs pos="75000">
                      <a:srgbClr val="6EA0B0">
                        <a:tint val="100000"/>
                        <a:shade val="50000"/>
                        <a:satMod val="150000"/>
                      </a:srgbClr>
                    </a:gs>
                  </a:gsLst>
                  <a:lin ang="5400000"/>
                </a:gradFill>
                <a:effectLst>
                  <a:glow rad="45500">
                    <a:srgbClr val="6EA0B0">
                      <a:satMod val="220000"/>
                      <a:alpha val="35000"/>
                    </a:srgbClr>
                  </a:glow>
                </a:effectLst>
                <a:latin typeface="Arabic Typesetting" pitchFamily="66" charset="-78"/>
                <a:cs typeface="Arabic Typesetting" pitchFamily="66" charset="-78"/>
              </a:rPr>
              <a:t>المحاضرة الثالثة</a:t>
            </a:r>
            <a:endParaRPr lang="ar-EG" dirty="0"/>
          </a:p>
        </p:txBody>
      </p:sp>
    </p:spTree>
    <p:extLst>
      <p:ext uri="{BB962C8B-B14F-4D97-AF65-F5344CB8AC3E}">
        <p14:creationId xmlns:p14="http://schemas.microsoft.com/office/powerpoint/2010/main" val="227749185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05600"/>
          </a:xfrm>
        </p:spPr>
        <p:txBody>
          <a:bodyPr>
            <a:normAutofit/>
          </a:bodyPr>
          <a:lstStyle/>
          <a:p>
            <a:pPr marL="36576" indent="0" algn="ctr" rtl="1">
              <a:buNone/>
            </a:pPr>
            <a:r>
              <a:rPr lang="ar-EG" sz="4400" dirty="0">
                <a:solidFill>
                  <a:srgbClr val="00B050"/>
                </a:solidFill>
                <a:latin typeface="Arabic Typesetting" pitchFamily="66" charset="-78"/>
                <a:cs typeface="AF_Taif Normal" pitchFamily="2" charset="-78"/>
              </a:rPr>
              <a:t>الشروط/المعاملات العلمية للاختبار </a:t>
            </a:r>
          </a:p>
          <a:p>
            <a:pPr algn="r" rtl="1">
              <a:buFont typeface="Wingdings" pitchFamily="2" charset="2"/>
              <a:buChar char="q"/>
            </a:pPr>
            <a:r>
              <a:rPr lang="ar-EG" sz="4000" dirty="0">
                <a:solidFill>
                  <a:srgbClr val="FF0000"/>
                </a:solidFill>
                <a:latin typeface="Arabic Typesetting" pitchFamily="66" charset="-78"/>
                <a:cs typeface="AF_Taif Normal" pitchFamily="2" charset="-78"/>
              </a:rPr>
              <a:t>الصــــــــدق :</a:t>
            </a:r>
          </a:p>
          <a:p>
            <a:pPr algn="r" rtl="1">
              <a:buFont typeface="Wingdings" pitchFamily="2" charset="2"/>
              <a:buChar char="§"/>
            </a:pPr>
            <a:r>
              <a:rPr lang="ar-EG" sz="4000" b="1" dirty="0">
                <a:solidFill>
                  <a:srgbClr val="00B050"/>
                </a:solidFill>
                <a:latin typeface="Simplified Arabic" pitchFamily="18" charset="-78"/>
                <a:cs typeface="Simplified Arabic" pitchFamily="18" charset="-78"/>
              </a:rPr>
              <a:t>تعريف صدق الاختبار : </a:t>
            </a:r>
          </a:p>
          <a:p>
            <a:pPr marL="621792" lvl="2" indent="0" algn="r" rtl="1">
              <a:buNone/>
            </a:pPr>
            <a:r>
              <a:rPr lang="ar-EG" sz="4000" dirty="0">
                <a:solidFill>
                  <a:srgbClr val="FFFF00"/>
                </a:solidFill>
                <a:latin typeface="Simplified Arabic" pitchFamily="18" charset="-78"/>
                <a:cs typeface="Simplified Arabic" pitchFamily="18" charset="-78"/>
              </a:rPr>
              <a:t>- الى اى مدى يؤدى الاختبار عمله كما يجب .</a:t>
            </a:r>
          </a:p>
          <a:p>
            <a:pPr marL="909828" lvl="1" indent="-571500" algn="r" rtl="1">
              <a:buFontTx/>
              <a:buChar char="-"/>
            </a:pPr>
            <a:r>
              <a:rPr lang="ar-EG" sz="4000" dirty="0">
                <a:solidFill>
                  <a:srgbClr val="FFFF00"/>
                </a:solidFill>
                <a:latin typeface="Simplified Arabic" pitchFamily="18" charset="-78"/>
                <a:cs typeface="Simplified Arabic" pitchFamily="18" charset="-78"/>
              </a:rPr>
              <a:t>مايقيسه الاختبار والى اى حد ينجح فى قياسة . </a:t>
            </a:r>
          </a:p>
          <a:p>
            <a:pPr marL="621792" lvl="2" indent="0" algn="r" rtl="1">
              <a:buNone/>
            </a:pPr>
            <a:r>
              <a:rPr lang="ar-EG" sz="4000">
                <a:solidFill>
                  <a:srgbClr val="FF0000"/>
                </a:solidFill>
                <a:latin typeface="Arabic Typesetting" pitchFamily="66" charset="-78"/>
                <a:cs typeface="AF_Taif Normal" pitchFamily="2" charset="-78"/>
              </a:rPr>
              <a:t>أنواعه/صفاته </a:t>
            </a:r>
            <a:r>
              <a:rPr lang="ar-EG" sz="4000" dirty="0">
                <a:solidFill>
                  <a:srgbClr val="FF0000"/>
                </a:solidFill>
                <a:latin typeface="Arabic Typesetting" pitchFamily="66" charset="-78"/>
                <a:cs typeface="AF_Taif Normal" pitchFamily="2" charset="-78"/>
              </a:rPr>
              <a:t>:</a:t>
            </a:r>
          </a:p>
          <a:p>
            <a:pPr marL="621792" lvl="2" indent="0" algn="r" rtl="1">
              <a:buNone/>
            </a:pPr>
            <a:r>
              <a:rPr lang="ar-EG" sz="4000" dirty="0">
                <a:solidFill>
                  <a:srgbClr val="FFFF00"/>
                </a:solidFill>
                <a:latin typeface="Simplified Arabic" pitchFamily="18" charset="-78"/>
                <a:cs typeface="Simplified Arabic" pitchFamily="18" charset="-78"/>
              </a:rPr>
              <a:t>- الصدق نسبى .</a:t>
            </a:r>
          </a:p>
          <a:p>
            <a:pPr marL="621792" lvl="2" indent="0" algn="r" rtl="1">
              <a:buNone/>
            </a:pPr>
            <a:r>
              <a:rPr lang="ar-EG" sz="4000" dirty="0">
                <a:solidFill>
                  <a:srgbClr val="FFFF00"/>
                </a:solidFill>
                <a:latin typeface="Simplified Arabic" pitchFamily="18" charset="-78"/>
                <a:cs typeface="Simplified Arabic" pitchFamily="18" charset="-78"/>
              </a:rPr>
              <a:t>- الصدق نوعى .</a:t>
            </a:r>
          </a:p>
          <a:p>
            <a:pPr marL="36576" indent="0" algn="r" rtl="1">
              <a:buNone/>
            </a:pPr>
            <a:r>
              <a:rPr lang="ar-EG" b="1" dirty="0">
                <a:latin typeface="Simplified Arabic" pitchFamily="18" charset="-78"/>
                <a:cs typeface="Simplified Arabic" pitchFamily="18" charset="-78"/>
              </a:rPr>
              <a:t>                      </a:t>
            </a:r>
          </a:p>
          <a:p>
            <a:pPr marL="36576" indent="0" algn="r" rtl="1">
              <a:buNone/>
            </a:pPr>
            <a:endParaRPr lang="en-US"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78034571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553200"/>
          </a:xfrm>
        </p:spPr>
        <p:txBody>
          <a:bodyPr>
            <a:normAutofit/>
          </a:bodyPr>
          <a:lstStyle/>
          <a:p>
            <a:pPr algn="r" rtl="1">
              <a:buFont typeface="Wingdings" pitchFamily="2" charset="2"/>
              <a:buChar char="§"/>
            </a:pPr>
            <a:r>
              <a:rPr lang="ar-EG" sz="3200" dirty="0">
                <a:solidFill>
                  <a:srgbClr val="FFC000"/>
                </a:solidFill>
                <a:latin typeface="Arabic Typesetting" pitchFamily="66" charset="-78"/>
                <a:cs typeface="AF_Taif Normal" pitchFamily="2" charset="-78"/>
              </a:rPr>
              <a:t>أنواع الصدق :  </a:t>
            </a:r>
          </a:p>
          <a:p>
            <a:pPr marL="1078992" lvl="2" indent="-457200" algn="r" rtl="1">
              <a:buFont typeface="+mj-lt"/>
              <a:buAutoNum type="arabicPeriod"/>
            </a:pPr>
            <a:endParaRPr lang="ar-EG" sz="1200" dirty="0">
              <a:latin typeface="ae_Dimnah" pitchFamily="18" charset="-78"/>
              <a:cs typeface="ae_Dimnah" pitchFamily="18" charset="-78"/>
            </a:endParaRPr>
          </a:p>
          <a:p>
            <a:pPr marL="1078992" lvl="2" indent="-457200" algn="r" rtl="1">
              <a:buFont typeface="+mj-lt"/>
              <a:buAutoNum type="arabicPeriod"/>
            </a:pPr>
            <a:r>
              <a:rPr lang="ar-EG" sz="3600" dirty="0">
                <a:solidFill>
                  <a:srgbClr val="00B0F0"/>
                </a:solidFill>
                <a:latin typeface="ae_Dimnah" pitchFamily="18" charset="-78"/>
                <a:cs typeface="ae_Dimnah" pitchFamily="18" charset="-78"/>
              </a:rPr>
              <a:t>الظاهرى (السطحي) .</a:t>
            </a:r>
          </a:p>
          <a:p>
            <a:pPr marL="1078992" lvl="2" indent="-457200" algn="r" rtl="1">
              <a:buFont typeface="+mj-lt"/>
              <a:buAutoNum type="arabicPeriod"/>
            </a:pPr>
            <a:r>
              <a:rPr lang="ar-EG" sz="3600" dirty="0">
                <a:solidFill>
                  <a:srgbClr val="FF0000"/>
                </a:solidFill>
                <a:latin typeface="ae_Dimnah" pitchFamily="18" charset="-78"/>
                <a:cs typeface="ae_Dimnah" pitchFamily="18" charset="-78"/>
              </a:rPr>
              <a:t>المحتوي/المضمون (المحكمين).                      </a:t>
            </a:r>
          </a:p>
          <a:p>
            <a:pPr marL="1078992" lvl="2" indent="-457200" algn="r" rtl="1">
              <a:buFont typeface="+mj-lt"/>
              <a:buAutoNum type="arabicPeriod"/>
            </a:pPr>
            <a:r>
              <a:rPr lang="ar-EG" sz="3600" dirty="0">
                <a:solidFill>
                  <a:srgbClr val="00B0F0"/>
                </a:solidFill>
                <a:latin typeface="ae_Dimnah" pitchFamily="18" charset="-78"/>
                <a:cs typeface="ae_Dimnah" pitchFamily="18" charset="-78"/>
              </a:rPr>
              <a:t>التنبؤى</a:t>
            </a:r>
            <a:r>
              <a:rPr lang="ar-EG" sz="3600" dirty="0">
                <a:latin typeface="Arabic Typesetting" pitchFamily="66" charset="-78"/>
                <a:cs typeface="Arabic Typesetting" pitchFamily="66" charset="-78"/>
              </a:rPr>
              <a:t> </a:t>
            </a:r>
            <a:r>
              <a:rPr lang="ar-EG" sz="3600" dirty="0">
                <a:solidFill>
                  <a:srgbClr val="00B0F0"/>
                </a:solidFill>
                <a:latin typeface="ae_Dimnah" pitchFamily="18" charset="-78"/>
                <a:cs typeface="ae_Dimnah" pitchFamily="18" charset="-78"/>
              </a:rPr>
              <a:t>.</a:t>
            </a:r>
          </a:p>
          <a:p>
            <a:pPr marL="1078992" lvl="2" indent="-457200" algn="r" rtl="1">
              <a:buFont typeface="+mj-lt"/>
              <a:buAutoNum type="arabicPeriod"/>
            </a:pPr>
            <a:r>
              <a:rPr lang="ar-EG" sz="3600" dirty="0">
                <a:solidFill>
                  <a:srgbClr val="00B0F0"/>
                </a:solidFill>
                <a:latin typeface="ae_Dimnah" pitchFamily="18" charset="-78"/>
                <a:cs typeface="ae_Dimnah" pitchFamily="18" charset="-78"/>
              </a:rPr>
              <a:t>التلازمى</a:t>
            </a:r>
            <a:r>
              <a:rPr lang="ar-EG" sz="3600" dirty="0">
                <a:latin typeface="Arabic Typesetting" pitchFamily="66" charset="-78"/>
                <a:cs typeface="Arabic Typesetting" pitchFamily="66" charset="-78"/>
              </a:rPr>
              <a:t> .</a:t>
            </a:r>
          </a:p>
          <a:p>
            <a:pPr marL="1078992" lvl="2" indent="-457200" algn="r" rtl="1">
              <a:buFont typeface="+mj-lt"/>
              <a:buAutoNum type="arabicPeriod"/>
            </a:pPr>
            <a:r>
              <a:rPr lang="ar-EG" sz="3600" dirty="0">
                <a:solidFill>
                  <a:srgbClr val="FF0000"/>
                </a:solidFill>
                <a:latin typeface="ae_Dimnah" pitchFamily="18" charset="-78"/>
                <a:cs typeface="ae_Dimnah" pitchFamily="18" charset="-78"/>
              </a:rPr>
              <a:t>التجريبى (المرتبط بالمحك)</a:t>
            </a:r>
            <a:r>
              <a:rPr lang="ar-EG" sz="3600" b="1" dirty="0">
                <a:solidFill>
                  <a:srgbClr val="FF0000"/>
                </a:solidFill>
                <a:latin typeface="ae_Dimnah" pitchFamily="18" charset="-78"/>
                <a:cs typeface="ae_Dimnah" pitchFamily="18" charset="-78"/>
              </a:rPr>
              <a:t> .</a:t>
            </a:r>
          </a:p>
          <a:p>
            <a:pPr marL="1078992" lvl="2" indent="-457200" algn="r" rtl="1">
              <a:buFont typeface="+mj-lt"/>
              <a:buAutoNum type="arabicPeriod"/>
            </a:pPr>
            <a:r>
              <a:rPr lang="ar-EG" sz="3600" dirty="0">
                <a:solidFill>
                  <a:srgbClr val="00B0F0"/>
                </a:solidFill>
                <a:latin typeface="ae_Dimnah" pitchFamily="18" charset="-78"/>
                <a:cs typeface="ae_Dimnah" pitchFamily="18" charset="-78"/>
              </a:rPr>
              <a:t>العاملى</a:t>
            </a:r>
            <a:r>
              <a:rPr lang="ar-EG" sz="3600" dirty="0">
                <a:latin typeface="Arabic Typesetting" pitchFamily="66" charset="-78"/>
                <a:cs typeface="Arabic Typesetting" pitchFamily="66" charset="-78"/>
              </a:rPr>
              <a:t> .</a:t>
            </a:r>
          </a:p>
          <a:p>
            <a:pPr marL="1078992" lvl="2" indent="-457200" algn="r" rtl="1">
              <a:buFont typeface="+mj-lt"/>
              <a:buAutoNum type="arabicPeriod"/>
            </a:pPr>
            <a:r>
              <a:rPr lang="ar-EG" sz="3600" dirty="0">
                <a:solidFill>
                  <a:srgbClr val="00B0F0"/>
                </a:solidFill>
                <a:latin typeface="ae_Dimnah" pitchFamily="18" charset="-78"/>
                <a:cs typeface="ae_Dimnah" pitchFamily="18" charset="-78"/>
              </a:rPr>
              <a:t>الذاتى</a:t>
            </a:r>
            <a:r>
              <a:rPr lang="ar-EG" sz="3600" b="1" dirty="0">
                <a:latin typeface="ae_Dimnah" pitchFamily="18" charset="-78"/>
                <a:cs typeface="ae_Dimnah" pitchFamily="18" charset="-78"/>
              </a:rPr>
              <a:t> </a:t>
            </a:r>
            <a:r>
              <a:rPr lang="ar-EG" sz="3600" dirty="0">
                <a:solidFill>
                  <a:srgbClr val="00B0F0"/>
                </a:solidFill>
                <a:latin typeface="ae_Dimnah" pitchFamily="18" charset="-78"/>
                <a:cs typeface="ae_Dimnah" pitchFamily="18" charset="-78"/>
              </a:rPr>
              <a:t>(بطريقة ألفاكرونباخ).</a:t>
            </a:r>
          </a:p>
          <a:p>
            <a:pPr marL="1078992" lvl="2" indent="-457200" algn="r" rtl="1">
              <a:buFont typeface="+mj-lt"/>
              <a:buAutoNum type="arabicPeriod"/>
            </a:pPr>
            <a:r>
              <a:rPr lang="ar-EG" sz="3600" dirty="0">
                <a:solidFill>
                  <a:srgbClr val="00B0F0"/>
                </a:solidFill>
                <a:latin typeface="ae_Dimnah" pitchFamily="18" charset="-78"/>
                <a:cs typeface="ae_Dimnah" pitchFamily="18" charset="-78"/>
              </a:rPr>
              <a:t>الاتساق داخل وحدات الاختبار . </a:t>
            </a:r>
            <a:endParaRPr lang="en-US" sz="3600" dirty="0">
              <a:solidFill>
                <a:srgbClr val="00B0F0"/>
              </a:solidFill>
              <a:latin typeface="ae_Dimnah" pitchFamily="18" charset="-78"/>
              <a:cs typeface="ae_Dimnah" pitchFamily="18" charset="-78"/>
            </a:endParaRPr>
          </a:p>
        </p:txBody>
      </p:sp>
    </p:spTree>
    <p:extLst>
      <p:ext uri="{BB962C8B-B14F-4D97-AF65-F5344CB8AC3E}">
        <p14:creationId xmlns:p14="http://schemas.microsoft.com/office/powerpoint/2010/main" val="149849880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fontScale="92500" lnSpcReduction="10000"/>
          </a:bodyPr>
          <a:lstStyle/>
          <a:p>
            <a:pPr algn="r" rtl="1">
              <a:buFont typeface="Wingdings" pitchFamily="2" charset="2"/>
              <a:buChar char="§"/>
            </a:pPr>
            <a:r>
              <a:rPr lang="ar-EG" sz="3500" dirty="0">
                <a:solidFill>
                  <a:srgbClr val="00B0F0"/>
                </a:solidFill>
                <a:latin typeface="Arabic Typesetting" pitchFamily="66" charset="-78"/>
                <a:cs typeface="AF_Taif Normal" pitchFamily="2" charset="-78"/>
              </a:rPr>
              <a:t>العوامل التى تؤثر فى الصدق :</a:t>
            </a:r>
          </a:p>
          <a:p>
            <a:pPr marL="1078992" lvl="2" indent="-457200" algn="r" rtl="1">
              <a:buFont typeface="+mj-lt"/>
              <a:buAutoNum type="arabicPeriod"/>
            </a:pPr>
            <a:r>
              <a:rPr lang="ar-EG" sz="4300" dirty="0">
                <a:solidFill>
                  <a:srgbClr val="FFFF00"/>
                </a:solidFill>
                <a:latin typeface="Arabic Typesetting" pitchFamily="66" charset="-78"/>
                <a:cs typeface="Arabic Typesetting" pitchFamily="66" charset="-78"/>
              </a:rPr>
              <a:t>المحك </a:t>
            </a:r>
          </a:p>
          <a:p>
            <a:pPr marL="1078992" lvl="2" indent="-457200" algn="r" rtl="1">
              <a:buFont typeface="+mj-lt"/>
              <a:buAutoNum type="arabicPeriod"/>
            </a:pPr>
            <a:r>
              <a:rPr lang="ar-EG" sz="4300" dirty="0">
                <a:solidFill>
                  <a:srgbClr val="FFFF00"/>
                </a:solidFill>
                <a:latin typeface="Arabic Typesetting" pitchFamily="66" charset="-78"/>
                <a:cs typeface="Arabic Typesetting" pitchFamily="66" charset="-78"/>
              </a:rPr>
              <a:t>السن </a:t>
            </a:r>
          </a:p>
          <a:p>
            <a:pPr marL="1078992" lvl="2" indent="-457200" algn="r" rtl="1">
              <a:buFont typeface="+mj-lt"/>
              <a:buAutoNum type="arabicPeriod"/>
            </a:pPr>
            <a:r>
              <a:rPr lang="ar-EG" sz="4300" dirty="0">
                <a:solidFill>
                  <a:srgbClr val="FFFF00"/>
                </a:solidFill>
                <a:latin typeface="Arabic Typesetting" pitchFamily="66" charset="-78"/>
                <a:cs typeface="Arabic Typesetting" pitchFamily="66" charset="-78"/>
              </a:rPr>
              <a:t>الجنس</a:t>
            </a:r>
          </a:p>
          <a:p>
            <a:pPr marL="1078992" lvl="2" indent="-457200" algn="r" rtl="1">
              <a:buFont typeface="+mj-lt"/>
              <a:buAutoNum type="arabicPeriod"/>
            </a:pPr>
            <a:r>
              <a:rPr lang="ar-EG" sz="4300" dirty="0">
                <a:solidFill>
                  <a:srgbClr val="FFFF00"/>
                </a:solidFill>
                <a:latin typeface="Arabic Typesetting" pitchFamily="66" charset="-78"/>
                <a:cs typeface="Arabic Typesetting" pitchFamily="66" charset="-78"/>
              </a:rPr>
              <a:t>النضج </a:t>
            </a:r>
          </a:p>
          <a:p>
            <a:pPr marL="1078992" lvl="2" indent="-457200" algn="r" rtl="1">
              <a:buFont typeface="+mj-lt"/>
              <a:buAutoNum type="arabicPeriod"/>
            </a:pPr>
            <a:r>
              <a:rPr lang="ar-EG" sz="4300" dirty="0">
                <a:solidFill>
                  <a:srgbClr val="FFFF00"/>
                </a:solidFill>
                <a:latin typeface="Arabic Typesetting" pitchFamily="66" charset="-78"/>
                <a:cs typeface="Arabic Typesetting" pitchFamily="66" charset="-78"/>
              </a:rPr>
              <a:t>خبرة التعليم للافراد </a:t>
            </a:r>
          </a:p>
          <a:p>
            <a:pPr marL="1078992" lvl="2" indent="-457200" algn="r" rtl="1">
              <a:buFont typeface="+mj-lt"/>
              <a:buAutoNum type="arabicPeriod"/>
            </a:pPr>
            <a:r>
              <a:rPr lang="ar-EG" sz="4300" dirty="0">
                <a:solidFill>
                  <a:srgbClr val="FFFF00"/>
                </a:solidFill>
                <a:latin typeface="Arabic Typesetting" pitchFamily="66" charset="-78"/>
                <a:cs typeface="Arabic Typesetting" pitchFamily="66" charset="-78"/>
              </a:rPr>
              <a:t>طول الاختبار </a:t>
            </a:r>
          </a:p>
          <a:p>
            <a:pPr marL="1078992" lvl="2" indent="-457200" algn="r" rtl="1">
              <a:buFont typeface="+mj-lt"/>
              <a:buAutoNum type="arabicPeriod"/>
            </a:pPr>
            <a:r>
              <a:rPr lang="ar-EG" sz="4300" dirty="0">
                <a:solidFill>
                  <a:srgbClr val="FFFF00"/>
                </a:solidFill>
                <a:latin typeface="Arabic Typesetting" pitchFamily="66" charset="-78"/>
                <a:cs typeface="Arabic Typesetting" pitchFamily="66" charset="-78"/>
              </a:rPr>
              <a:t>ثبات الاختبار </a:t>
            </a:r>
          </a:p>
          <a:p>
            <a:pPr marL="621792" lvl="2" indent="0" algn="r" rtl="1">
              <a:buNone/>
            </a:pPr>
            <a:r>
              <a:rPr lang="ar-EG" sz="4300" dirty="0">
                <a:solidFill>
                  <a:srgbClr val="FFFF00"/>
                </a:solidFill>
                <a:latin typeface="Arabic Typesetting" pitchFamily="66" charset="-78"/>
                <a:cs typeface="Arabic Typesetting" pitchFamily="66" charset="-78"/>
              </a:rPr>
              <a:t> </a:t>
            </a:r>
          </a:p>
          <a:p>
            <a:pPr marL="36576" indent="0" algn="r" rtl="1">
              <a:buNone/>
            </a:pPr>
            <a:r>
              <a:rPr lang="ar-EG" b="1" dirty="0">
                <a:latin typeface="Arabic Typesetting" pitchFamily="66" charset="-78"/>
                <a:cs typeface="Arabic Typesetting" pitchFamily="66" charset="-78"/>
              </a:rPr>
              <a:t>                 </a:t>
            </a:r>
            <a:endParaRPr lang="en-US"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5407386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84"/>
            <a:ext cx="8991600" cy="6856615"/>
          </a:xfrm>
        </p:spPr>
        <p:txBody>
          <a:bodyPr>
            <a:normAutofit fontScale="92500" lnSpcReduction="20000"/>
          </a:bodyPr>
          <a:lstStyle/>
          <a:p>
            <a:pPr marL="36576" indent="0" algn="ctr" rtl="1">
              <a:buNone/>
            </a:pPr>
            <a:r>
              <a:rPr lang="ar-EG" sz="4300" dirty="0">
                <a:solidFill>
                  <a:srgbClr val="00B0F0"/>
                </a:solidFill>
                <a:latin typeface="Arabic Typesetting" pitchFamily="66" charset="-78"/>
                <a:cs typeface="AF_Taif Normal" pitchFamily="2" charset="-78"/>
              </a:rPr>
              <a:t>ثبـــــــــات الاختبار :</a:t>
            </a:r>
          </a:p>
          <a:p>
            <a:pPr algn="r" rtl="1">
              <a:buFont typeface="Wingdings" pitchFamily="2" charset="2"/>
              <a:buChar char="§"/>
            </a:pPr>
            <a:r>
              <a:rPr lang="ar-EG" sz="4000" dirty="0">
                <a:solidFill>
                  <a:srgbClr val="FFFF00"/>
                </a:solidFill>
                <a:latin typeface="ae_Dimnah" pitchFamily="18" charset="-78"/>
                <a:cs typeface="ae_Dimnah" pitchFamily="18" charset="-78"/>
              </a:rPr>
              <a:t>مفهوم الثبات : </a:t>
            </a:r>
          </a:p>
          <a:p>
            <a:pPr marL="1078992" lvl="2" indent="-457200" algn="r" rtl="1">
              <a:buFont typeface="+mj-lt"/>
              <a:buAutoNum type="arabicPeriod"/>
            </a:pPr>
            <a:r>
              <a:rPr lang="ar-EG" sz="3900" dirty="0">
                <a:solidFill>
                  <a:srgbClr val="00B0F0"/>
                </a:solidFill>
                <a:latin typeface="Simplified Arabic" pitchFamily="18" charset="-78"/>
                <a:cs typeface="Simplified Arabic" pitchFamily="18" charset="-78"/>
              </a:rPr>
              <a:t>درجة التماسك التى يمكن ان تكون عليها وسيلة القياس المستخدمة فى التطبيق .</a:t>
            </a:r>
          </a:p>
          <a:p>
            <a:pPr marL="1078992" lvl="2" indent="-457200" algn="r" rtl="1">
              <a:buFont typeface="+mj-lt"/>
              <a:buAutoNum type="arabicPeriod"/>
            </a:pPr>
            <a:r>
              <a:rPr lang="ar-EG" sz="3900" dirty="0">
                <a:solidFill>
                  <a:srgbClr val="00B0F0"/>
                </a:solidFill>
                <a:latin typeface="Simplified Arabic" pitchFamily="18" charset="-78"/>
                <a:cs typeface="Simplified Arabic" pitchFamily="18" charset="-78"/>
              </a:rPr>
              <a:t>الدرجة التى نحصل عليها من تكرار التطبيق الثانى للاختبار ومقارنة ذلك بما حصلنا عليه من نتائج التطبيق الاول . </a:t>
            </a:r>
          </a:p>
          <a:p>
            <a:pPr marL="1078992" lvl="2" indent="-457200" algn="r" rtl="1">
              <a:buFont typeface="+mj-lt"/>
              <a:buAutoNum type="arabicPeriod"/>
            </a:pPr>
            <a:r>
              <a:rPr lang="ar-EG" sz="3900" dirty="0">
                <a:solidFill>
                  <a:srgbClr val="00B0F0"/>
                </a:solidFill>
                <a:latin typeface="Simplified Arabic" pitchFamily="18" charset="-78"/>
                <a:cs typeface="Simplified Arabic" pitchFamily="18" charset="-78"/>
              </a:rPr>
              <a:t>هو دقه القياس .  </a:t>
            </a:r>
          </a:p>
          <a:p>
            <a:pPr algn="r" rtl="1">
              <a:buFont typeface="Wingdings" pitchFamily="2" charset="2"/>
              <a:buChar char="§"/>
            </a:pPr>
            <a:r>
              <a:rPr lang="ar-EG" sz="4000" dirty="0">
                <a:solidFill>
                  <a:srgbClr val="FFFF00"/>
                </a:solidFill>
                <a:latin typeface="ae_Dimnah" pitchFamily="18" charset="-78"/>
                <a:cs typeface="ae_Dimnah" pitchFamily="18" charset="-78"/>
              </a:rPr>
              <a:t>العوامل التى تؤثر فى الثبات :</a:t>
            </a:r>
          </a:p>
          <a:p>
            <a:pPr marL="1078992" lvl="2" indent="-457200" algn="r" rtl="1">
              <a:buFont typeface="+mj-lt"/>
              <a:buAutoNum type="arabicPeriod"/>
            </a:pPr>
            <a:r>
              <a:rPr lang="ar-EG" sz="3900" dirty="0">
                <a:solidFill>
                  <a:srgbClr val="00B0F0"/>
                </a:solidFill>
                <a:latin typeface="Simplified Arabic" pitchFamily="18" charset="-78"/>
                <a:cs typeface="Simplified Arabic" pitchFamily="18" charset="-78"/>
              </a:rPr>
              <a:t>بعض المتغيرات النفسية مثل الذكاء التوتر والقلق وغيرهم .</a:t>
            </a:r>
          </a:p>
          <a:p>
            <a:pPr marL="1078992" lvl="2" indent="-457200" algn="r" rtl="1">
              <a:buFont typeface="+mj-lt"/>
              <a:buAutoNum type="arabicPeriod"/>
            </a:pPr>
            <a:r>
              <a:rPr lang="ar-EG" sz="3900" dirty="0">
                <a:solidFill>
                  <a:srgbClr val="00B0F0"/>
                </a:solidFill>
                <a:latin typeface="Simplified Arabic" pitchFamily="18" charset="-78"/>
                <a:cs typeface="Simplified Arabic" pitchFamily="18" charset="-78"/>
              </a:rPr>
              <a:t>خبرة التعليم والممارسة .</a:t>
            </a:r>
          </a:p>
          <a:p>
            <a:pPr marL="1078992" lvl="2" indent="-457200" algn="r" rtl="1">
              <a:buFont typeface="+mj-lt"/>
              <a:buAutoNum type="arabicPeriod"/>
            </a:pPr>
            <a:r>
              <a:rPr lang="ar-EG" sz="3900" dirty="0">
                <a:solidFill>
                  <a:srgbClr val="00B0F0"/>
                </a:solidFill>
                <a:latin typeface="Simplified Arabic" pitchFamily="18" charset="-78"/>
                <a:cs typeface="Simplified Arabic" pitchFamily="18" charset="-78"/>
              </a:rPr>
              <a:t>الحاله الصحية العامه للافراد .</a:t>
            </a:r>
          </a:p>
        </p:txBody>
      </p:sp>
    </p:spTree>
    <p:extLst>
      <p:ext uri="{BB962C8B-B14F-4D97-AF65-F5344CB8AC3E}">
        <p14:creationId xmlns:p14="http://schemas.microsoft.com/office/powerpoint/2010/main" val="81575725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a:bodyPr>
          <a:lstStyle/>
          <a:p>
            <a:pPr algn="r" rtl="1">
              <a:buFont typeface="Wingdings" pitchFamily="2" charset="2"/>
              <a:buChar char="§"/>
            </a:pPr>
            <a:r>
              <a:rPr lang="ar-EG" sz="3900" dirty="0">
                <a:solidFill>
                  <a:srgbClr val="FFC000"/>
                </a:solidFill>
                <a:latin typeface="Arabic Typesetting" pitchFamily="66" charset="-78"/>
                <a:cs typeface="AF_Taif Normal" pitchFamily="2" charset="-78"/>
              </a:rPr>
              <a:t>أنواع الثبات :</a:t>
            </a:r>
          </a:p>
          <a:p>
            <a:pPr marL="1078992" lvl="2" indent="-457200" algn="r" rtl="1">
              <a:buFont typeface="+mj-lt"/>
              <a:buAutoNum type="arabicPeriod"/>
            </a:pPr>
            <a:r>
              <a:rPr lang="ar-EG" sz="3600" b="1" dirty="0">
                <a:solidFill>
                  <a:srgbClr val="00B050"/>
                </a:solidFill>
                <a:latin typeface="Simplified Arabic" pitchFamily="18" charset="-78"/>
                <a:cs typeface="Simplified Arabic" pitchFamily="18" charset="-78"/>
              </a:rPr>
              <a:t>الثبات بطريقة الاختبار واعاده الاختبار .</a:t>
            </a:r>
          </a:p>
          <a:p>
            <a:pPr marL="1078992" lvl="2" indent="-457200" algn="r" rtl="1">
              <a:buFont typeface="+mj-lt"/>
              <a:buAutoNum type="arabicPeriod"/>
            </a:pPr>
            <a:r>
              <a:rPr lang="ar-EG" sz="3600" b="1" dirty="0">
                <a:solidFill>
                  <a:srgbClr val="00B050"/>
                </a:solidFill>
                <a:latin typeface="Simplified Arabic" pitchFamily="18" charset="-78"/>
                <a:cs typeface="Simplified Arabic" pitchFamily="18" charset="-78"/>
              </a:rPr>
              <a:t>الثبات بطريقة الصور المتكافئة .</a:t>
            </a:r>
          </a:p>
          <a:p>
            <a:pPr marL="1078992" lvl="2" indent="-457200" algn="r" rtl="1">
              <a:buFont typeface="+mj-lt"/>
              <a:buAutoNum type="arabicPeriod"/>
            </a:pPr>
            <a:r>
              <a:rPr lang="ar-EG" sz="3600" b="1" dirty="0">
                <a:solidFill>
                  <a:srgbClr val="00B050"/>
                </a:solidFill>
                <a:latin typeface="Simplified Arabic" pitchFamily="18" charset="-78"/>
                <a:cs typeface="Simplified Arabic" pitchFamily="18" charset="-78"/>
              </a:rPr>
              <a:t>الثبات بطريقة التجزئة النصفية .</a:t>
            </a:r>
          </a:p>
          <a:p>
            <a:pPr algn="ctr" rtl="1">
              <a:buFont typeface="Wingdings" pitchFamily="2" charset="2"/>
              <a:buChar char="q"/>
            </a:pPr>
            <a:r>
              <a:rPr lang="ar-EG" sz="4300" dirty="0">
                <a:solidFill>
                  <a:srgbClr val="FFC000"/>
                </a:solidFill>
                <a:latin typeface="Arabic Typesetting" pitchFamily="66" charset="-78"/>
                <a:cs typeface="AF_Taif Normal" pitchFamily="2" charset="-78"/>
              </a:rPr>
              <a:t>موضوعــــــية الاختبار:</a:t>
            </a:r>
          </a:p>
          <a:p>
            <a:pPr algn="r" rtl="1">
              <a:buFont typeface="Wingdings" pitchFamily="2" charset="2"/>
              <a:buChar char="§"/>
            </a:pPr>
            <a:r>
              <a:rPr lang="ar-EG" sz="4300" dirty="0">
                <a:solidFill>
                  <a:srgbClr val="FF0000"/>
                </a:solidFill>
                <a:latin typeface="Simplified Arabic" pitchFamily="18" charset="-78"/>
                <a:cs typeface="Simplified Arabic" pitchFamily="18" charset="-78"/>
              </a:rPr>
              <a:t>تعريف الموضوعية : </a:t>
            </a:r>
          </a:p>
          <a:p>
            <a:pPr marL="1078992" lvl="2" indent="-457200" algn="r" rtl="1">
              <a:buFont typeface="+mj-lt"/>
              <a:buAutoNum type="arabicPeriod"/>
            </a:pPr>
            <a:r>
              <a:rPr lang="ar-EG" sz="3600" b="1" dirty="0">
                <a:solidFill>
                  <a:srgbClr val="00B050"/>
                </a:solidFill>
                <a:latin typeface="Simplified Arabic" pitchFamily="18" charset="-78"/>
                <a:cs typeface="Simplified Arabic" pitchFamily="18" charset="-78"/>
              </a:rPr>
              <a:t>أن الاختبار يعطى نفس النتائج مهما  كان القائم بالتحكيم . </a:t>
            </a:r>
          </a:p>
          <a:p>
            <a:pPr marL="1078992" lvl="2" indent="-457200" algn="r" rtl="1">
              <a:buFont typeface="+mj-lt"/>
              <a:buAutoNum type="arabicPeriod"/>
            </a:pPr>
            <a:r>
              <a:rPr lang="ar-EG" sz="3600" b="1" dirty="0">
                <a:solidFill>
                  <a:srgbClr val="00B050"/>
                </a:solidFill>
                <a:latin typeface="Simplified Arabic" pitchFamily="18" charset="-78"/>
                <a:cs typeface="Simplified Arabic" pitchFamily="18" charset="-78"/>
              </a:rPr>
              <a:t>تتضمن الموضوعية اتجاهين (ثبات المصحح – ثبات المفحوص) .</a:t>
            </a:r>
          </a:p>
          <a:p>
            <a:pPr marL="1078992" lvl="2" indent="-457200" algn="r" rtl="1">
              <a:buFont typeface="+mj-lt"/>
              <a:buAutoNum type="arabicPeriod"/>
            </a:pPr>
            <a:r>
              <a:rPr lang="ar-EG" sz="3600" b="1" dirty="0">
                <a:solidFill>
                  <a:srgbClr val="00B050"/>
                </a:solidFill>
                <a:latin typeface="Simplified Arabic" pitchFamily="18" charset="-78"/>
                <a:cs typeface="Simplified Arabic" pitchFamily="18" charset="-78"/>
              </a:rPr>
              <a:t>وضوح الاختبارات من حيث التعليمات والصياغة والاجراءات </a:t>
            </a:r>
          </a:p>
          <a:p>
            <a:pPr marL="621792" lvl="2" indent="0" algn="r" rtl="1">
              <a:buNone/>
            </a:pPr>
            <a:endParaRPr lang="ar-EG" sz="2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1075745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20000"/>
          </a:bodyPr>
          <a:lstStyle/>
          <a:p>
            <a:pPr algn="r" rtl="1">
              <a:buFont typeface="Wingdings" pitchFamily="2" charset="2"/>
              <a:buChar char="§"/>
            </a:pPr>
            <a:r>
              <a:rPr lang="ar-EG" sz="5200" dirty="0">
                <a:solidFill>
                  <a:srgbClr val="FFFF00"/>
                </a:solidFill>
                <a:latin typeface="ae_Dimnah" pitchFamily="18" charset="-78"/>
                <a:cs typeface="ae_Dimnah" pitchFamily="18" charset="-78"/>
              </a:rPr>
              <a:t>الشروط الهامه لموضوعية القياس :</a:t>
            </a:r>
          </a:p>
          <a:p>
            <a:pPr marL="1078992" lvl="2" indent="-457200" algn="r" rtl="1">
              <a:buFont typeface="+mj-lt"/>
              <a:buAutoNum type="arabicPeriod"/>
            </a:pPr>
            <a:r>
              <a:rPr lang="ar-EG" sz="4000" dirty="0">
                <a:solidFill>
                  <a:srgbClr val="00B0F0"/>
                </a:solidFill>
                <a:latin typeface="Simplified Arabic" pitchFamily="18" charset="-78"/>
                <a:cs typeface="Simplified Arabic" pitchFamily="18" charset="-78"/>
              </a:rPr>
              <a:t>التعبير اللفظى الدقيق ووضوح التعليمات لخطوات سير الاختبار .</a:t>
            </a:r>
          </a:p>
          <a:p>
            <a:pPr marL="1078992" lvl="2" indent="-457200" algn="r" rtl="1">
              <a:buFont typeface="+mj-lt"/>
              <a:buAutoNum type="arabicPeriod"/>
            </a:pPr>
            <a:r>
              <a:rPr lang="ar-EG" sz="4000" dirty="0">
                <a:solidFill>
                  <a:srgbClr val="00B0F0"/>
                </a:solidFill>
                <a:latin typeface="Simplified Arabic" pitchFamily="18" charset="-78"/>
                <a:cs typeface="Simplified Arabic" pitchFamily="18" charset="-78"/>
              </a:rPr>
              <a:t>تبسيط اجراءات القياس .</a:t>
            </a:r>
          </a:p>
          <a:p>
            <a:pPr marL="1078992" lvl="2" indent="-457200" algn="r" rtl="1">
              <a:buFont typeface="+mj-lt"/>
              <a:buAutoNum type="arabicPeriod"/>
            </a:pPr>
            <a:r>
              <a:rPr lang="ar-EG" sz="4000" dirty="0">
                <a:solidFill>
                  <a:srgbClr val="00B0F0"/>
                </a:solidFill>
                <a:latin typeface="Simplified Arabic" pitchFamily="18" charset="-78"/>
                <a:cs typeface="Simplified Arabic" pitchFamily="18" charset="-78"/>
              </a:rPr>
              <a:t>استخدام الاجهزه الاليه فى القياس .</a:t>
            </a:r>
          </a:p>
          <a:p>
            <a:pPr marL="1078992" lvl="2" indent="-457200" algn="r" rtl="1">
              <a:buFont typeface="+mj-lt"/>
              <a:buAutoNum type="arabicPeriod"/>
            </a:pPr>
            <a:r>
              <a:rPr lang="ar-EG" sz="4000" dirty="0">
                <a:solidFill>
                  <a:srgbClr val="00B0F0"/>
                </a:solidFill>
                <a:latin typeface="Simplified Arabic" pitchFamily="18" charset="-78"/>
                <a:cs typeface="Simplified Arabic" pitchFamily="18" charset="-78"/>
              </a:rPr>
              <a:t>اختصار النتائج ومعالجتها إحصائياً .</a:t>
            </a:r>
          </a:p>
          <a:p>
            <a:pPr marL="1078992" lvl="2" indent="-457200" algn="r" rtl="1">
              <a:buFont typeface="+mj-lt"/>
              <a:buAutoNum type="arabicPeriod"/>
            </a:pPr>
            <a:r>
              <a:rPr lang="ar-EG" sz="4000" dirty="0">
                <a:solidFill>
                  <a:srgbClr val="00B0F0"/>
                </a:solidFill>
                <a:latin typeface="Simplified Arabic" pitchFamily="18" charset="-78"/>
                <a:cs typeface="Simplified Arabic" pitchFamily="18" charset="-78"/>
              </a:rPr>
              <a:t>الاختبار السليم للمختبرين وفقا لمواصفات تعتمد على الذكاء والتدريب .</a:t>
            </a:r>
          </a:p>
          <a:p>
            <a:pPr marL="1078992" lvl="2" indent="-457200" algn="r" rtl="1">
              <a:buFont typeface="+mj-lt"/>
              <a:buAutoNum type="arabicPeriod"/>
            </a:pPr>
            <a:r>
              <a:rPr lang="ar-EG" sz="4000" dirty="0">
                <a:solidFill>
                  <a:srgbClr val="00B0F0"/>
                </a:solidFill>
                <a:latin typeface="Simplified Arabic" pitchFamily="18" charset="-78"/>
                <a:cs typeface="Simplified Arabic" pitchFamily="18" charset="-78"/>
              </a:rPr>
              <a:t>الاهتمام بتنميه الاتجاهات المهنيه والعلميه للمختبرين .</a:t>
            </a:r>
          </a:p>
          <a:p>
            <a:pPr marL="1078992" lvl="2" indent="-457200" algn="r" rtl="1">
              <a:buFont typeface="+mj-lt"/>
              <a:buAutoNum type="arabicPeriod"/>
            </a:pPr>
            <a:r>
              <a:rPr lang="ar-EG" sz="4000" dirty="0">
                <a:solidFill>
                  <a:srgbClr val="00B0F0"/>
                </a:solidFill>
                <a:latin typeface="Simplified Arabic" pitchFamily="18" charset="-78"/>
                <a:cs typeface="Simplified Arabic" pitchFamily="18" charset="-78"/>
              </a:rPr>
              <a:t>مواصله الاشراف على اجراءات سير التنفيذ قبل الجهات المسئولة .</a:t>
            </a:r>
            <a:endParaRPr lang="en-US" sz="4000" dirty="0">
              <a:solidFill>
                <a:srgbClr val="00B0F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32125066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3600"/>
            <a:ext cx="6172200" cy="1600200"/>
          </a:xfrm>
        </p:spPr>
        <p:txBody>
          <a:bodyPr>
            <a:noAutofit/>
          </a:bodyPr>
          <a:lstStyle/>
          <a:p>
            <a:pPr algn="ctr" rtl="1"/>
            <a:r>
              <a:rPr lang="ar-EG" sz="1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abic Typesetting" pitchFamily="66" charset="-78"/>
                <a:cs typeface="Arabic Typesetting" pitchFamily="66" charset="-78"/>
              </a:rPr>
              <a:t>المحاضرة الرابعة</a:t>
            </a:r>
            <a:endParaRPr lang="en-US" sz="1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79256569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177"/>
            <a:ext cx="7010400" cy="1143000"/>
          </a:xfrm>
        </p:spPr>
        <p:txBody>
          <a:bodyPr>
            <a:normAutofit/>
          </a:bodyPr>
          <a:lstStyle/>
          <a:p>
            <a:pPr algn="ctr" rtl="1"/>
            <a:r>
              <a:rPr lang="ar-EG" sz="4400" dirty="0">
                <a:solidFill>
                  <a:srgbClr val="FFFF00"/>
                </a:solidFill>
                <a:latin typeface="Arabic Typesetting" pitchFamily="66" charset="-78"/>
                <a:cs typeface="AF_Taif Normal" pitchFamily="2" charset="-78"/>
              </a:rPr>
              <a:t>القياسات الأنثروبومترية "</a:t>
            </a:r>
            <a:r>
              <a:rPr lang="ar-EG" sz="3600" dirty="0">
                <a:solidFill>
                  <a:srgbClr val="FFFF00"/>
                </a:solidFill>
                <a:latin typeface="Arabic Typesetting" pitchFamily="66" charset="-78"/>
                <a:cs typeface="AF_Taif Normal" pitchFamily="2" charset="-78"/>
              </a:rPr>
              <a:t>الجسمية"</a:t>
            </a:r>
            <a:endParaRPr lang="en-US" sz="3600" dirty="0">
              <a:solidFill>
                <a:srgbClr val="FFFF00"/>
              </a:solidFill>
              <a:latin typeface="Arabic Typesetting" pitchFamily="66" charset="-78"/>
              <a:cs typeface="AF_Taif Normal" pitchFamily="2" charset="-78"/>
            </a:endParaRPr>
          </a:p>
        </p:txBody>
      </p:sp>
      <p:sp>
        <p:nvSpPr>
          <p:cNvPr id="3" name="Content Placeholder 2"/>
          <p:cNvSpPr>
            <a:spLocks noGrp="1"/>
          </p:cNvSpPr>
          <p:nvPr>
            <p:ph idx="1"/>
          </p:nvPr>
        </p:nvSpPr>
        <p:spPr>
          <a:xfrm>
            <a:off x="0" y="1219200"/>
            <a:ext cx="9144000" cy="5638800"/>
          </a:xfrm>
        </p:spPr>
        <p:txBody>
          <a:bodyPr>
            <a:normAutofit/>
          </a:bodyPr>
          <a:lstStyle/>
          <a:p>
            <a:pPr algn="justLow" rtl="1">
              <a:buFont typeface="Wingdings" pitchFamily="2" charset="2"/>
              <a:buChar char="q"/>
            </a:pPr>
            <a:r>
              <a:rPr lang="ar-EG" sz="4400" dirty="0">
                <a:solidFill>
                  <a:srgbClr val="FF0000"/>
                </a:solidFill>
                <a:latin typeface="Simplified Arabic" pitchFamily="18" charset="-78"/>
                <a:cs typeface="Simplified Arabic" pitchFamily="18" charset="-78"/>
              </a:rPr>
              <a:t>مفهوم القياسات الجسميه :</a:t>
            </a:r>
          </a:p>
          <a:p>
            <a:pPr marL="852678" lvl="1" indent="-514350" algn="justLow" rtl="1">
              <a:buFont typeface="Wingdings" pitchFamily="2" charset="2"/>
              <a:buChar char="v"/>
            </a:pPr>
            <a:r>
              <a:rPr lang="en-US" sz="3600" dirty="0">
                <a:solidFill>
                  <a:srgbClr val="FFFF00"/>
                </a:solidFill>
                <a:latin typeface="Simplified Arabic" pitchFamily="18" charset="-78"/>
                <a:cs typeface="Simplified Arabic" pitchFamily="18" charset="-78"/>
              </a:rPr>
              <a:t>Anthropo</a:t>
            </a:r>
            <a:r>
              <a:rPr lang="ar-EG" sz="3600" dirty="0">
                <a:solidFill>
                  <a:srgbClr val="00B050"/>
                </a:solidFill>
                <a:latin typeface="Simplified Arabic" pitchFamily="18" charset="-78"/>
                <a:cs typeface="Simplified Arabic" pitchFamily="18" charset="-78"/>
              </a:rPr>
              <a:t>                     </a:t>
            </a:r>
            <a:r>
              <a:rPr lang="ar-EG" sz="3600" dirty="0">
                <a:solidFill>
                  <a:srgbClr val="FFFF00"/>
                </a:solidFill>
                <a:latin typeface="Simplified Arabic" pitchFamily="18" charset="-78"/>
                <a:cs typeface="Simplified Arabic" pitchFamily="18" charset="-78"/>
              </a:rPr>
              <a:t>الانسان</a:t>
            </a:r>
            <a:r>
              <a:rPr lang="ar-EG" sz="3600" dirty="0">
                <a:solidFill>
                  <a:srgbClr val="00B050"/>
                </a:solidFill>
                <a:latin typeface="Simplified Arabic" pitchFamily="18" charset="-78"/>
                <a:cs typeface="Simplified Arabic" pitchFamily="18" charset="-78"/>
              </a:rPr>
              <a:t> .</a:t>
            </a:r>
          </a:p>
          <a:p>
            <a:pPr marL="852678" lvl="1" indent="-514350" algn="justLow" rtl="1">
              <a:buFont typeface="Wingdings" pitchFamily="2" charset="2"/>
              <a:buChar char="v"/>
            </a:pPr>
            <a:r>
              <a:rPr lang="en-US" sz="3600" dirty="0">
                <a:solidFill>
                  <a:srgbClr val="FFFF00"/>
                </a:solidFill>
                <a:latin typeface="Simplified Arabic" pitchFamily="18" charset="-78"/>
                <a:cs typeface="Simplified Arabic" pitchFamily="18" charset="-78"/>
              </a:rPr>
              <a:t>Metry</a:t>
            </a:r>
            <a:r>
              <a:rPr lang="en-US" sz="3600" dirty="0">
                <a:solidFill>
                  <a:srgbClr val="00B050"/>
                </a:solidFill>
                <a:latin typeface="Simplified Arabic" pitchFamily="18" charset="-78"/>
                <a:cs typeface="Simplified Arabic" pitchFamily="18" charset="-78"/>
              </a:rPr>
              <a:t>  </a:t>
            </a:r>
            <a:r>
              <a:rPr lang="ar-EG" sz="3600" dirty="0">
                <a:solidFill>
                  <a:srgbClr val="FFFF00"/>
                </a:solidFill>
                <a:latin typeface="Simplified Arabic" pitchFamily="18" charset="-78"/>
                <a:cs typeface="Simplified Arabic" pitchFamily="18" charset="-78"/>
              </a:rPr>
              <a:t> </a:t>
            </a:r>
            <a:r>
              <a:rPr lang="en-US" sz="3600" dirty="0">
                <a:solidFill>
                  <a:srgbClr val="00B050"/>
                </a:solidFill>
                <a:latin typeface="Simplified Arabic" pitchFamily="18" charset="-78"/>
                <a:cs typeface="Simplified Arabic" pitchFamily="18" charset="-78"/>
              </a:rPr>
              <a:t>        </a:t>
            </a:r>
            <a:r>
              <a:rPr lang="ar-EG" sz="3600" dirty="0">
                <a:solidFill>
                  <a:srgbClr val="00B050"/>
                </a:solidFill>
                <a:latin typeface="Simplified Arabic" pitchFamily="18" charset="-78"/>
                <a:cs typeface="Simplified Arabic" pitchFamily="18" charset="-78"/>
              </a:rPr>
              <a:t>     </a:t>
            </a:r>
            <a:r>
              <a:rPr lang="en-US" sz="3600" dirty="0">
                <a:solidFill>
                  <a:srgbClr val="00B050"/>
                </a:solidFill>
                <a:latin typeface="Simplified Arabic" pitchFamily="18" charset="-78"/>
                <a:cs typeface="Simplified Arabic" pitchFamily="18" charset="-78"/>
              </a:rPr>
              <a:t>    </a:t>
            </a:r>
            <a:r>
              <a:rPr lang="ar-EG" sz="3600" dirty="0">
                <a:solidFill>
                  <a:srgbClr val="00B050"/>
                </a:solidFill>
                <a:latin typeface="Simplified Arabic" pitchFamily="18" charset="-78"/>
                <a:cs typeface="Simplified Arabic" pitchFamily="18" charset="-78"/>
              </a:rPr>
              <a:t>      </a:t>
            </a:r>
            <a:r>
              <a:rPr lang="ar-EG" sz="3600" dirty="0">
                <a:solidFill>
                  <a:srgbClr val="FFFF00"/>
                </a:solidFill>
                <a:latin typeface="Simplified Arabic" pitchFamily="18" charset="-78"/>
                <a:cs typeface="Simplified Arabic" pitchFamily="18" charset="-78"/>
              </a:rPr>
              <a:t>القياس</a:t>
            </a:r>
            <a:r>
              <a:rPr lang="ar-EG" sz="3600" dirty="0">
                <a:solidFill>
                  <a:srgbClr val="00B050"/>
                </a:solidFill>
                <a:latin typeface="Simplified Arabic" pitchFamily="18" charset="-78"/>
                <a:cs typeface="Simplified Arabic" pitchFamily="18" charset="-78"/>
              </a:rPr>
              <a:t> .</a:t>
            </a:r>
          </a:p>
          <a:p>
            <a:pPr marL="852678" lvl="1" indent="-514350" algn="justLow" rtl="1">
              <a:buFont typeface="Wingdings" pitchFamily="2" charset="2"/>
              <a:buChar char="v"/>
            </a:pPr>
            <a:r>
              <a:rPr lang="ar-EG" sz="3600" dirty="0">
                <a:solidFill>
                  <a:srgbClr val="00B050"/>
                </a:solidFill>
                <a:latin typeface="Simplified Arabic" pitchFamily="18" charset="-78"/>
                <a:cs typeface="Simplified Arabic" pitchFamily="18" charset="-78"/>
              </a:rPr>
              <a:t>هو العلم الذى يقيس الجسم الانسانى وأجزاؤه المختلفه . </a:t>
            </a:r>
          </a:p>
          <a:p>
            <a:pPr marL="852678" lvl="1" indent="-514350" algn="justLow" rtl="1">
              <a:buFont typeface="Wingdings" pitchFamily="2" charset="2"/>
              <a:buChar char="v"/>
            </a:pPr>
            <a:r>
              <a:rPr lang="ar-EG" sz="3600" dirty="0">
                <a:solidFill>
                  <a:srgbClr val="00B050"/>
                </a:solidFill>
                <a:latin typeface="Simplified Arabic" pitchFamily="18" charset="-78"/>
                <a:cs typeface="Simplified Arabic" pitchFamily="18" charset="-78"/>
              </a:rPr>
              <a:t>القياسات الانثروبومترية تعد إحدى الوسائل الهامة في تقويم نمو الفرد كما ان لها علاقة عالية بالعديد من المجالات الحيوية، فالنمو الجسمي له علاقة بالصحة والتوافق الاجتماعي والانفعالي للإنسان.</a:t>
            </a:r>
          </a:p>
          <a:p>
            <a:pPr marL="621792" lvl="2" indent="0" algn="r" rtl="1">
              <a:buNone/>
            </a:pPr>
            <a:endParaRPr lang="en-US" sz="2600" dirty="0">
              <a:latin typeface="Arabic Typesetting" pitchFamily="66" charset="-78"/>
              <a:cs typeface="Arabic Typesetting" pitchFamily="66" charset="-78"/>
            </a:endParaRPr>
          </a:p>
        </p:txBody>
      </p:sp>
      <p:cxnSp>
        <p:nvCxnSpPr>
          <p:cNvPr id="5" name="Straight Arrow Connector 4"/>
          <p:cNvCxnSpPr/>
          <p:nvPr/>
        </p:nvCxnSpPr>
        <p:spPr>
          <a:xfrm flipH="1">
            <a:off x="4724400" y="28956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724400" y="22860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74438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4"/>
            <a:ext cx="9144000" cy="6856615"/>
          </a:xfrm>
        </p:spPr>
        <p:txBody>
          <a:bodyPr>
            <a:normAutofit lnSpcReduction="10000"/>
          </a:bodyPr>
          <a:lstStyle/>
          <a:p>
            <a:pPr algn="r" rtl="1">
              <a:buFont typeface="Wingdings" pitchFamily="2" charset="2"/>
              <a:buChar char="q"/>
            </a:pPr>
            <a:r>
              <a:rPr lang="ar-EG" sz="4300" dirty="0">
                <a:solidFill>
                  <a:srgbClr val="FF0000"/>
                </a:solidFill>
                <a:latin typeface="Arabic Typesetting" pitchFamily="66" charset="-78"/>
                <a:cs typeface="AF_Taif Normal" pitchFamily="2" charset="-78"/>
              </a:rPr>
              <a:t>أهمية القياسات الجسمية : </a:t>
            </a:r>
          </a:p>
          <a:p>
            <a:pPr marL="1136142" lvl="2" indent="-514350" algn="r" rtl="1">
              <a:buFont typeface="+mj-lt"/>
              <a:buAutoNum type="arabicPeriod"/>
            </a:pPr>
            <a:r>
              <a:rPr lang="ar-EG" sz="3600" dirty="0">
                <a:solidFill>
                  <a:srgbClr val="FFFF00"/>
                </a:solidFill>
                <a:latin typeface="Simplified Arabic" pitchFamily="18" charset="-78"/>
                <a:cs typeface="Simplified Arabic" pitchFamily="18" charset="-78"/>
              </a:rPr>
              <a:t>الفرق بين الاجناس المختلفه وتأثر البيئه عليها .</a:t>
            </a:r>
          </a:p>
          <a:p>
            <a:pPr marL="1136142" lvl="2" indent="-514350" algn="r" rtl="1">
              <a:buFont typeface="+mj-lt"/>
              <a:buAutoNum type="arabicPeriod"/>
            </a:pPr>
            <a:r>
              <a:rPr lang="ar-EG" sz="3600" dirty="0">
                <a:solidFill>
                  <a:srgbClr val="FFFF00"/>
                </a:solidFill>
                <a:latin typeface="Simplified Arabic" pitchFamily="18" charset="-78"/>
                <a:cs typeface="Simplified Arabic" pitchFamily="18" charset="-78"/>
              </a:rPr>
              <a:t>ثبت ارتباطها بالعديد من القدرات الحركية والتفوق فى الأنشطة .</a:t>
            </a:r>
          </a:p>
          <a:p>
            <a:pPr marL="1136142" lvl="2" indent="-514350" algn="r" rtl="1">
              <a:buFont typeface="+mj-lt"/>
              <a:buAutoNum type="arabicPeriod"/>
            </a:pPr>
            <a:r>
              <a:rPr lang="ar-EG" sz="3600" dirty="0">
                <a:solidFill>
                  <a:srgbClr val="FFFF00"/>
                </a:solidFill>
                <a:latin typeface="Simplified Arabic" pitchFamily="18" charset="-78"/>
                <a:cs typeface="Simplified Arabic" pitchFamily="18" charset="-78"/>
              </a:rPr>
              <a:t>تساعد فى الكشف عن تشوهات القوام .</a:t>
            </a:r>
          </a:p>
          <a:p>
            <a:pPr marL="1136142" lvl="2" indent="-514350" algn="r" rtl="1">
              <a:buFont typeface="+mj-lt"/>
              <a:buAutoNum type="arabicPeriod"/>
            </a:pPr>
            <a:r>
              <a:rPr lang="ar-EG" sz="3600" dirty="0">
                <a:solidFill>
                  <a:srgbClr val="FFFF00"/>
                </a:solidFill>
                <a:latin typeface="Simplified Arabic" pitchFamily="18" charset="-78"/>
                <a:cs typeface="Simplified Arabic" pitchFamily="18" charset="-78"/>
              </a:rPr>
              <a:t>قبل وضع اى برنامج او خطه لابد وأن يكون هناك مستوى معروف والقياسات الجسمية احدى الطرق التى تحدد ذلك .</a:t>
            </a:r>
          </a:p>
          <a:p>
            <a:pPr marL="1136142" lvl="2" indent="-514350" algn="r" rtl="1">
              <a:buFont typeface="+mj-lt"/>
              <a:buAutoNum type="arabicPeriod"/>
            </a:pPr>
            <a:r>
              <a:rPr lang="ar-EG" sz="3600" dirty="0">
                <a:solidFill>
                  <a:srgbClr val="FFFF00"/>
                </a:solidFill>
                <a:latin typeface="Simplified Arabic" pitchFamily="18" charset="-78"/>
                <a:cs typeface="Simplified Arabic" pitchFamily="18" charset="-78"/>
              </a:rPr>
              <a:t>يمكن تحديد الامكانات التى تتناسب وقياساتهم الجسمية .</a:t>
            </a:r>
          </a:p>
          <a:p>
            <a:pPr marL="1136142" lvl="2" indent="-514350" algn="r" rtl="1">
              <a:buFont typeface="+mj-lt"/>
              <a:buAutoNum type="arabicPeriod"/>
            </a:pPr>
            <a:r>
              <a:rPr lang="ar-EG" sz="3600" dirty="0">
                <a:solidFill>
                  <a:srgbClr val="FFFF00"/>
                </a:solidFill>
                <a:latin typeface="Simplified Arabic" pitchFamily="18" charset="-78"/>
                <a:cs typeface="Simplified Arabic" pitchFamily="18" charset="-78"/>
              </a:rPr>
              <a:t>يمكن التعديل والتغيير فى البرنامج فى ضوء القياسات .</a:t>
            </a:r>
          </a:p>
        </p:txBody>
      </p:sp>
    </p:spTree>
    <p:extLst>
      <p:ext uri="{BB962C8B-B14F-4D97-AF65-F5344CB8AC3E}">
        <p14:creationId xmlns:p14="http://schemas.microsoft.com/office/powerpoint/2010/main" val="272238171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096000" cy="563562"/>
          </a:xfrm>
        </p:spPr>
        <p:txBody>
          <a:bodyPr>
            <a:noAutofit/>
          </a:bodyPr>
          <a:lstStyle/>
          <a:p>
            <a:pPr algn="ctr"/>
            <a:r>
              <a:rPr lang="en-US" sz="4400" b="1" dirty="0">
                <a:solidFill>
                  <a:srgbClr val="00B050"/>
                </a:solidFill>
                <a:latin typeface="Simplified Arabic" pitchFamily="18" charset="-78"/>
                <a:cs typeface="Simplified Arabic" pitchFamily="18" charset="-78"/>
              </a:rPr>
              <a:t>  </a:t>
            </a:r>
            <a:r>
              <a:rPr lang="ar-EG" sz="4400" b="1" dirty="0">
                <a:solidFill>
                  <a:srgbClr val="00B050"/>
                </a:solidFill>
                <a:latin typeface="Simplified Arabic" pitchFamily="18" charset="-78"/>
                <a:cs typeface="Simplified Arabic" pitchFamily="18" charset="-78"/>
              </a:rPr>
              <a:t>الموضوعات الرئيسية  للمنهج</a:t>
            </a:r>
          </a:p>
        </p:txBody>
      </p:sp>
      <p:sp>
        <p:nvSpPr>
          <p:cNvPr id="3" name="Content Placeholder 2"/>
          <p:cNvSpPr>
            <a:spLocks noGrp="1"/>
          </p:cNvSpPr>
          <p:nvPr>
            <p:ph idx="1"/>
          </p:nvPr>
        </p:nvSpPr>
        <p:spPr>
          <a:xfrm>
            <a:off x="0" y="838200"/>
            <a:ext cx="8839200" cy="6248400"/>
          </a:xfrm>
        </p:spPr>
        <p:txBody>
          <a:bodyPr>
            <a:normAutofit lnSpcReduction="10000"/>
          </a:bodyPr>
          <a:lstStyle/>
          <a:p>
            <a:pPr marL="550926" indent="-514350" algn="r" rtl="1">
              <a:buFont typeface="+mj-lt"/>
              <a:buAutoNum type="arabicPeriod"/>
            </a:pPr>
            <a:r>
              <a:rPr lang="ar-EG" sz="3800" dirty="0">
                <a:solidFill>
                  <a:srgbClr val="FFFF00"/>
                </a:solidFill>
                <a:latin typeface="Simplified Arabic" pitchFamily="18" charset="-78"/>
                <a:cs typeface="Simplified Arabic" pitchFamily="18" charset="-78"/>
              </a:rPr>
              <a:t>القياس</a:t>
            </a:r>
            <a:r>
              <a:rPr lang="ar-EG" sz="3800" dirty="0">
                <a:solidFill>
                  <a:srgbClr val="00B0F0"/>
                </a:solidFill>
                <a:latin typeface="Simplified Arabic" pitchFamily="18" charset="-78"/>
                <a:cs typeface="Simplified Arabic" pitchFamily="18" charset="-78"/>
              </a:rPr>
              <a:t> (تعريف – أنواع – أغراض – أخطاء القياس).</a:t>
            </a:r>
          </a:p>
          <a:p>
            <a:pPr marL="550926" indent="-514350" algn="r" rtl="1">
              <a:buFont typeface="+mj-lt"/>
              <a:buAutoNum type="arabicPeriod"/>
            </a:pPr>
            <a:r>
              <a:rPr lang="ar-EG" sz="3800" dirty="0">
                <a:solidFill>
                  <a:srgbClr val="FFFF00"/>
                </a:solidFill>
                <a:latin typeface="Simplified Arabic" pitchFamily="18" charset="-78"/>
                <a:cs typeface="Simplified Arabic" pitchFamily="18" charset="-78"/>
              </a:rPr>
              <a:t>الاختبار</a:t>
            </a:r>
            <a:r>
              <a:rPr lang="ar-EG" sz="3800" dirty="0">
                <a:solidFill>
                  <a:srgbClr val="00B0F0"/>
                </a:solidFill>
                <a:latin typeface="Simplified Arabic" pitchFamily="18" charset="-78"/>
                <a:cs typeface="Simplified Arabic" pitchFamily="18" charset="-78"/>
              </a:rPr>
              <a:t> (تعريف – أنواع - خطوات بناء الاختبار).</a:t>
            </a:r>
          </a:p>
          <a:p>
            <a:pPr marL="550926" indent="-514350" algn="r" rtl="1">
              <a:buFont typeface="+mj-lt"/>
              <a:buAutoNum type="arabicPeriod"/>
            </a:pPr>
            <a:r>
              <a:rPr lang="ar-EG" sz="3800" dirty="0">
                <a:solidFill>
                  <a:srgbClr val="FFFF00"/>
                </a:solidFill>
                <a:latin typeface="Simplified Arabic" pitchFamily="18" charset="-78"/>
                <a:cs typeface="Simplified Arabic" pitchFamily="18" charset="-78"/>
              </a:rPr>
              <a:t>المعاملات العلمية للاختبار </a:t>
            </a:r>
            <a:r>
              <a:rPr lang="ar-EG" sz="3800" dirty="0">
                <a:solidFill>
                  <a:srgbClr val="00B0F0"/>
                </a:solidFill>
                <a:latin typeface="Simplified Arabic" pitchFamily="18" charset="-78"/>
                <a:cs typeface="Simplified Arabic" pitchFamily="18" charset="-78"/>
              </a:rPr>
              <a:t>(الصدق –الثبات – الموضوعية)</a:t>
            </a:r>
          </a:p>
          <a:p>
            <a:pPr marL="550926" indent="-514350" algn="r" rtl="1">
              <a:buFont typeface="+mj-lt"/>
              <a:buAutoNum type="arabicPeriod"/>
            </a:pPr>
            <a:r>
              <a:rPr lang="ar-EG" sz="3800" dirty="0">
                <a:solidFill>
                  <a:srgbClr val="FFFF00"/>
                </a:solidFill>
                <a:latin typeface="Simplified Arabic" pitchFamily="18" charset="-78"/>
                <a:cs typeface="Simplified Arabic" pitchFamily="18" charset="-78"/>
              </a:rPr>
              <a:t>القياسات الجسمية </a:t>
            </a:r>
            <a:r>
              <a:rPr lang="ar-EG" sz="3800" dirty="0">
                <a:solidFill>
                  <a:srgbClr val="00B0F0"/>
                </a:solidFill>
                <a:latin typeface="Simplified Arabic" pitchFamily="18" charset="-78"/>
                <a:cs typeface="Simplified Arabic" pitchFamily="18" charset="-78"/>
              </a:rPr>
              <a:t>(تعريف – أهميتها في المجال الرياضي – القياسات الشائعة – الادوات والأجهزة الحديثة في القياس –بعض المؤشرات الأنثروبومترية الحديثة).</a:t>
            </a:r>
          </a:p>
          <a:p>
            <a:pPr marL="550926" indent="-514350" algn="r" rtl="1">
              <a:buFont typeface="+mj-lt"/>
              <a:buAutoNum type="arabicPeriod"/>
            </a:pPr>
            <a:r>
              <a:rPr lang="ar-EG" sz="3800" dirty="0">
                <a:solidFill>
                  <a:srgbClr val="FFFF00"/>
                </a:solidFill>
                <a:latin typeface="Simplified Arabic" pitchFamily="18" charset="-78"/>
                <a:cs typeface="Simplified Arabic" pitchFamily="18" charset="-78"/>
              </a:rPr>
              <a:t>الأنماط الجسمية </a:t>
            </a:r>
            <a:r>
              <a:rPr lang="ar-EG" sz="3800" dirty="0">
                <a:solidFill>
                  <a:srgbClr val="00B0F0"/>
                </a:solidFill>
                <a:latin typeface="Simplified Arabic" pitchFamily="18" charset="-78"/>
                <a:cs typeface="Simplified Arabic" pitchFamily="18" charset="-78"/>
              </a:rPr>
              <a:t>(تاريخ - تعريف – تقسيم شيلدون – طرق تقويم الانماط – العلاقات)</a:t>
            </a:r>
          </a:p>
          <a:p>
            <a:pPr marL="550926" indent="-514350" algn="r" rtl="1">
              <a:buFont typeface="+mj-lt"/>
              <a:buAutoNum type="arabicPeriod"/>
            </a:pPr>
            <a:endParaRPr lang="ar-EG" dirty="0"/>
          </a:p>
          <a:p>
            <a:pPr marL="550926" indent="-514350" algn="r" rtl="1">
              <a:buFont typeface="+mj-lt"/>
              <a:buAutoNum type="arabicPeriod"/>
            </a:pPr>
            <a:endParaRPr lang="ar-EG" dirty="0"/>
          </a:p>
          <a:p>
            <a:pPr marL="550926" indent="-514350" algn="r" rtl="1">
              <a:buFont typeface="+mj-lt"/>
              <a:buAutoNum type="arabicPeriod"/>
            </a:pPr>
            <a:endParaRPr lang="ar-EG" dirty="0"/>
          </a:p>
          <a:p>
            <a:pPr marL="550926" indent="-514350">
              <a:buFont typeface="+mj-lt"/>
              <a:buAutoNum type="arabicPeriod"/>
            </a:pPr>
            <a:endParaRPr lang="ar-EG" dirty="0"/>
          </a:p>
        </p:txBody>
      </p:sp>
    </p:spTree>
    <p:extLst>
      <p:ext uri="{BB962C8B-B14F-4D97-AF65-F5344CB8AC3E}">
        <p14:creationId xmlns:p14="http://schemas.microsoft.com/office/powerpoint/2010/main" val="334587537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r" rtl="1">
              <a:buFont typeface="Wingdings" pitchFamily="2" charset="2"/>
              <a:buChar char="q"/>
            </a:pPr>
            <a:r>
              <a:rPr lang="ar-EG" sz="4000" dirty="0">
                <a:solidFill>
                  <a:srgbClr val="FFFF00"/>
                </a:solidFill>
                <a:latin typeface="Arabic Typesetting" pitchFamily="66" charset="-78"/>
                <a:cs typeface="AF_Taif Normal" pitchFamily="2" charset="-78"/>
              </a:rPr>
              <a:t>تطور القياسات الجسمية :</a:t>
            </a:r>
          </a:p>
          <a:p>
            <a:pPr marL="1136142" lvl="2" indent="-514350" algn="r" rtl="1">
              <a:buFont typeface="+mj-lt"/>
              <a:buAutoNum type="arabicPeriod"/>
            </a:pPr>
            <a:r>
              <a:rPr lang="ar-EG" sz="4000" dirty="0">
                <a:solidFill>
                  <a:srgbClr val="92D050"/>
                </a:solidFill>
                <a:latin typeface="Simplified Arabic" pitchFamily="18" charset="-78"/>
                <a:cs typeface="Simplified Arabic" pitchFamily="18" charset="-78"/>
              </a:rPr>
              <a:t>الهند القديمة قسمت  الجسم  إلي   48 جزء .</a:t>
            </a:r>
          </a:p>
          <a:p>
            <a:pPr marL="1136142" lvl="2" indent="-514350" algn="r" rtl="1">
              <a:buFont typeface="+mj-lt"/>
              <a:buAutoNum type="arabicPeriod"/>
            </a:pPr>
            <a:r>
              <a:rPr lang="ar-EG" sz="4000" dirty="0">
                <a:solidFill>
                  <a:srgbClr val="92D050"/>
                </a:solidFill>
                <a:latin typeface="Simplified Arabic" pitchFamily="18" charset="-78"/>
                <a:cs typeface="Simplified Arabic" pitchFamily="18" charset="-78"/>
              </a:rPr>
              <a:t>مصر القديمة قسمت الجسم إلي   19 قطاع .</a:t>
            </a:r>
          </a:p>
          <a:p>
            <a:pPr marL="1136142" lvl="2" indent="-514350" algn="r" rtl="1">
              <a:buFont typeface="+mj-lt"/>
              <a:buAutoNum type="arabicPeriod"/>
            </a:pPr>
            <a:r>
              <a:rPr lang="ar-EG" sz="4000" dirty="0">
                <a:solidFill>
                  <a:srgbClr val="92D050"/>
                </a:solidFill>
                <a:latin typeface="Simplified Arabic" pitchFamily="18" charset="-78"/>
                <a:cs typeface="Simplified Arabic" pitchFamily="18" charset="-78"/>
              </a:rPr>
              <a:t>الأغريق     -   جمال الجسم . </a:t>
            </a:r>
          </a:p>
          <a:p>
            <a:pPr marL="1136142" lvl="2" indent="-514350" algn="r" rtl="1">
              <a:buFont typeface="+mj-lt"/>
              <a:buAutoNum type="arabicPeriod"/>
            </a:pPr>
            <a:r>
              <a:rPr lang="ar-EG" sz="4000" dirty="0">
                <a:solidFill>
                  <a:srgbClr val="92D050"/>
                </a:solidFill>
                <a:latin typeface="Simplified Arabic" pitchFamily="18" charset="-78"/>
                <a:cs typeface="Simplified Arabic" pitchFamily="18" charset="-78"/>
              </a:rPr>
              <a:t>الأغريق     -  هرقل    -   فينوس .</a:t>
            </a:r>
          </a:p>
          <a:p>
            <a:pPr marL="1136142" lvl="2" indent="-514350" algn="r" rtl="1">
              <a:buFont typeface="+mj-lt"/>
              <a:buAutoNum type="arabicPeriod"/>
            </a:pPr>
            <a:r>
              <a:rPr lang="ar-EG" sz="4000" dirty="0">
                <a:solidFill>
                  <a:srgbClr val="92D050"/>
                </a:solidFill>
                <a:latin typeface="Simplified Arabic" pitchFamily="18" charset="-78"/>
                <a:cs typeface="Simplified Arabic" pitchFamily="18" charset="-78"/>
              </a:rPr>
              <a:t>ألبرت   - نموذج ليكون معيار لتناسب الجسم .</a:t>
            </a:r>
          </a:p>
          <a:p>
            <a:pPr marL="1136142" lvl="2" indent="-514350" algn="r" rtl="1">
              <a:buFont typeface="+mj-lt"/>
              <a:buAutoNum type="arabicPeriod"/>
            </a:pPr>
            <a:r>
              <a:rPr lang="ar-EG" sz="4000" dirty="0">
                <a:solidFill>
                  <a:srgbClr val="92D050"/>
                </a:solidFill>
                <a:latin typeface="Simplified Arabic" pitchFamily="18" charset="-78"/>
                <a:cs typeface="Simplified Arabic" pitchFamily="18" charset="-78"/>
              </a:rPr>
              <a:t>العصر الحديث   - اختلافات قياسات الاجزاء </a:t>
            </a:r>
            <a:r>
              <a:rPr lang="ar-EG" sz="4000" dirty="0">
                <a:solidFill>
                  <a:srgbClr val="92D050"/>
                </a:solidFill>
                <a:latin typeface="ae_Dimnah" pitchFamily="18" charset="-78"/>
                <a:cs typeface="ae_Dimnah" pitchFamily="18" charset="-78"/>
              </a:rPr>
              <a:t>.       </a:t>
            </a:r>
            <a:endParaRPr lang="en-US" sz="4000" dirty="0">
              <a:solidFill>
                <a:srgbClr val="92D050"/>
              </a:solidFill>
              <a:latin typeface="ae_Dimnah" pitchFamily="18" charset="-78"/>
              <a:cs typeface="ae_Dimnah" pitchFamily="18" charset="-78"/>
            </a:endParaRPr>
          </a:p>
        </p:txBody>
      </p:sp>
    </p:spTree>
    <p:extLst>
      <p:ext uri="{BB962C8B-B14F-4D97-AF65-F5344CB8AC3E}">
        <p14:creationId xmlns:p14="http://schemas.microsoft.com/office/powerpoint/2010/main" val="16650527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92500" lnSpcReduction="20000"/>
          </a:bodyPr>
          <a:lstStyle/>
          <a:p>
            <a:pPr algn="r" rtl="1">
              <a:buFont typeface="Wingdings" pitchFamily="2" charset="2"/>
              <a:buChar char="q"/>
            </a:pPr>
            <a:r>
              <a:rPr lang="ar-EG" sz="3500" dirty="0">
                <a:solidFill>
                  <a:srgbClr val="92D050"/>
                </a:solidFill>
                <a:latin typeface="Arabic Typesetting" pitchFamily="66" charset="-78"/>
                <a:cs typeface="AF_Taif Normal" pitchFamily="2" charset="-78"/>
              </a:rPr>
              <a:t>القياسات الشائع قياسها </a:t>
            </a:r>
            <a:r>
              <a:rPr lang="ar-EG" sz="3500" dirty="0" err="1">
                <a:solidFill>
                  <a:srgbClr val="92D050"/>
                </a:solidFill>
                <a:latin typeface="Arabic Typesetting" pitchFamily="66" charset="-78"/>
                <a:cs typeface="AF_Taif Normal" pitchFamily="2" charset="-78"/>
              </a:rPr>
              <a:t>فى</a:t>
            </a:r>
            <a:r>
              <a:rPr lang="ar-EG" sz="3500" dirty="0">
                <a:solidFill>
                  <a:srgbClr val="92D050"/>
                </a:solidFill>
                <a:latin typeface="Arabic Typesetting" pitchFamily="66" charset="-78"/>
                <a:cs typeface="AF_Taif Normal" pitchFamily="2" charset="-78"/>
              </a:rPr>
              <a:t> التربية البدنية والرياضية :</a:t>
            </a:r>
          </a:p>
          <a:p>
            <a:pPr marL="621792" lvl="2" indent="0" algn="r" rtl="1">
              <a:buNone/>
            </a:pPr>
            <a:endParaRPr lang="ar-EG" sz="1100" dirty="0">
              <a:latin typeface="ae_Dimnah" pitchFamily="18" charset="-78"/>
              <a:cs typeface="ae_Dimnah" pitchFamily="18" charset="-78"/>
            </a:endParaRP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العمر (الزمني - البيولوجي).</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الاطوال .</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الاعماق .</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قوة القبضة .</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السعة الحيوية .</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الوزن .</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الاعراض .</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المحيطات .</a:t>
            </a:r>
          </a:p>
          <a:p>
            <a:pPr marL="1136142" lvl="2" indent="-514350" algn="r" rtl="1">
              <a:buFont typeface="+mj-lt"/>
              <a:buAutoNum type="arabicPeriod"/>
            </a:pPr>
            <a:r>
              <a:rPr lang="ar-EG" sz="4300" dirty="0">
                <a:solidFill>
                  <a:srgbClr val="00B0F0"/>
                </a:solidFill>
                <a:latin typeface="ae_Dimnah" pitchFamily="18" charset="-78"/>
                <a:cs typeface="ae_Dimnah" pitchFamily="18" charset="-78"/>
              </a:rPr>
              <a:t>سمك الدهن .</a:t>
            </a:r>
          </a:p>
        </p:txBody>
      </p:sp>
    </p:spTree>
    <p:extLst>
      <p:ext uri="{BB962C8B-B14F-4D97-AF65-F5344CB8AC3E}">
        <p14:creationId xmlns:p14="http://schemas.microsoft.com/office/powerpoint/2010/main" val="81255918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r" rtl="1">
              <a:buFont typeface="Wingdings" pitchFamily="2" charset="2"/>
              <a:buChar char="q"/>
            </a:pPr>
            <a:r>
              <a:rPr lang="ar-EG" sz="2600" dirty="0">
                <a:solidFill>
                  <a:srgbClr val="FFFF00"/>
                </a:solidFill>
                <a:latin typeface="Arabic Typesetting" pitchFamily="66" charset="-78"/>
                <a:cs typeface="AF_Taif Normal" pitchFamily="2" charset="-78"/>
              </a:rPr>
              <a:t>أهميه بعض القياسات الجسمية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الطول الكلي للجسم - الأطوال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الوزن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دهون الجسم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السعه الحيوية .</a:t>
            </a:r>
          </a:p>
          <a:p>
            <a:pPr algn="r" rtl="1">
              <a:buFont typeface="Wingdings" pitchFamily="2" charset="2"/>
              <a:buChar char="q"/>
            </a:pPr>
            <a:r>
              <a:rPr lang="ar-EG" sz="2600" dirty="0">
                <a:solidFill>
                  <a:srgbClr val="FFFF00"/>
                </a:solidFill>
                <a:latin typeface="Arabic Typesetting" pitchFamily="66" charset="-78"/>
                <a:cs typeface="AF_Taif Normal" pitchFamily="2" charset="-78"/>
              </a:rPr>
              <a:t>شروط اجراء القياسات الجسمية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المعرفه التامة بالنقاط التشريحية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الالمام التام بالاوضاع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الالمام بطرق استخدام الاجهزة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أداء القياس بطريقه موحده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تنفيذ القياس بالترتيب وبنفس الادوات .</a:t>
            </a:r>
          </a:p>
          <a:p>
            <a:pPr marL="1136142" lvl="2" indent="-514350" algn="r" rtl="1">
              <a:buFont typeface="+mj-lt"/>
              <a:buAutoNum type="arabicPeriod"/>
            </a:pPr>
            <a:r>
              <a:rPr lang="ar-EG" sz="3200" dirty="0">
                <a:solidFill>
                  <a:srgbClr val="00B050"/>
                </a:solidFill>
                <a:latin typeface="ae_Dimnah" pitchFamily="18" charset="-78"/>
                <a:cs typeface="ae_Dimnah" pitchFamily="18" charset="-78"/>
              </a:rPr>
              <a:t>اجراء القياس فى توقيت يومى واحد . </a:t>
            </a:r>
          </a:p>
          <a:p>
            <a:pPr marL="36576" indent="0" algn="r" rtl="1">
              <a:buNone/>
            </a:pPr>
            <a:endParaRPr lang="en-US"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50944284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0538" y="35862"/>
            <a:ext cx="7467600" cy="6814201"/>
          </a:xfrm>
        </p:spPr>
        <p:txBody>
          <a:bodyPr/>
          <a:lstStyle/>
          <a:p>
            <a:pPr algn="r" rtl="1">
              <a:buFont typeface="Wingdings" pitchFamily="2" charset="2"/>
              <a:buChar char="q"/>
            </a:pPr>
            <a:r>
              <a:rPr lang="ar-EG" sz="3600" dirty="0">
                <a:solidFill>
                  <a:srgbClr val="FF0000"/>
                </a:solidFill>
                <a:latin typeface="Arabic Typesetting" pitchFamily="66" charset="-78"/>
                <a:cs typeface="AF_Taif Normal" pitchFamily="2" charset="-78"/>
              </a:rPr>
              <a:t>النقاط التشريحية بالجسم: </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أعلي نقطة في الجمجمة.</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الحافة الوحشية للنتوء </a:t>
            </a:r>
            <a:r>
              <a:rPr lang="ar-EG" sz="2800" dirty="0" err="1">
                <a:solidFill>
                  <a:srgbClr val="00B050"/>
                </a:solidFill>
                <a:latin typeface="Arabic Typesetting" pitchFamily="66" charset="-78"/>
                <a:cs typeface="AF_Taif Normal" pitchFamily="2" charset="-78"/>
              </a:rPr>
              <a:t>الأخرومي</a:t>
            </a:r>
            <a:r>
              <a:rPr lang="ar-EG" sz="2800" dirty="0">
                <a:solidFill>
                  <a:srgbClr val="00B050"/>
                </a:solidFill>
                <a:latin typeface="Arabic Typesetting" pitchFamily="66" charset="-78"/>
                <a:cs typeface="AF_Taif Normal" pitchFamily="2" charset="-78"/>
              </a:rPr>
              <a:t>.</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الحافة الوحشية للراس السفلي لعظم العضد.</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النتوء الابري لعظم الكعبرة.</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النتوء المرفقي.</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النتوء الابري لعظم الزند.</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منتصف عظمة القص.</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الحافة الوحشية للعظم الحرقفي.</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مفصل الارتقاء العاني.</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المدور الكبير للراس العليا لعظم الفخذ.</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الحافة الوحشية لمنتصف مفصل الركبة.</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البروز الانسي للكعب.</a:t>
            </a:r>
          </a:p>
          <a:p>
            <a:pPr marL="550926" indent="-514350" algn="r" rtl="1">
              <a:lnSpc>
                <a:spcPts val="2800"/>
              </a:lnSpc>
              <a:buFont typeface="+mj-lt"/>
              <a:buAutoNum type="arabicPeriod"/>
            </a:pPr>
            <a:r>
              <a:rPr lang="ar-EG" sz="2800" dirty="0">
                <a:solidFill>
                  <a:srgbClr val="00B050"/>
                </a:solidFill>
                <a:latin typeface="Arabic Typesetting" pitchFamily="66" charset="-78"/>
                <a:cs typeface="AF_Taif Normal" pitchFamily="2" charset="-78"/>
              </a:rPr>
              <a:t>البروز الوحشي للكعب.</a:t>
            </a:r>
          </a:p>
          <a:p>
            <a:pPr marL="550926" indent="-514350" algn="r" rtl="1">
              <a:lnSpc>
                <a:spcPts val="2800"/>
              </a:lnSpc>
              <a:buFont typeface="+mj-lt"/>
              <a:buAutoNum type="arabicPeriod"/>
            </a:pPr>
            <a:endParaRPr lang="ar-EG" sz="2400" dirty="0">
              <a:solidFill>
                <a:srgbClr val="FF0000"/>
              </a:solidFill>
              <a:latin typeface="Arabic Typesetting" pitchFamily="66" charset="-78"/>
              <a:cs typeface="AF_Taif Normal" pitchFamily="2" charset="-78"/>
            </a:endParaRPr>
          </a:p>
          <a:p>
            <a:pPr marL="550926" indent="-514350" algn="r" rtl="1">
              <a:lnSpc>
                <a:spcPts val="2800"/>
              </a:lnSpc>
              <a:buFont typeface="+mj-lt"/>
              <a:buAutoNum type="arabicPeriod"/>
            </a:pPr>
            <a:endParaRPr lang="ar-EG" sz="2400" dirty="0">
              <a:solidFill>
                <a:srgbClr val="FF0000"/>
              </a:solidFill>
              <a:latin typeface="Arabic Typesetting" pitchFamily="66" charset="-78"/>
              <a:cs typeface="AF_Taif Normal" pitchFamily="2" charset="-78"/>
            </a:endParaRPr>
          </a:p>
          <a:p>
            <a:pPr marL="550926" indent="-514350" algn="r" rtl="1">
              <a:lnSpc>
                <a:spcPts val="2800"/>
              </a:lnSpc>
              <a:buFont typeface="+mj-lt"/>
              <a:buAutoNum type="arabicPeriod"/>
            </a:pPr>
            <a:endParaRPr lang="ar-EG" sz="2400" dirty="0">
              <a:solidFill>
                <a:srgbClr val="FF0000"/>
              </a:solidFill>
              <a:latin typeface="Arabic Typesetting" pitchFamily="66" charset="-78"/>
              <a:cs typeface="AF_Taif Normal" pitchFamily="2" charset="-78"/>
            </a:endParaRPr>
          </a:p>
          <a:p>
            <a:pPr marL="550926" indent="-514350" algn="r" rtl="1">
              <a:lnSpc>
                <a:spcPts val="2800"/>
              </a:lnSpc>
              <a:buFont typeface="+mj-lt"/>
              <a:buAutoNum type="arabicPeriod"/>
            </a:pPr>
            <a:endParaRPr lang="ar-EG" sz="2400" dirty="0">
              <a:solidFill>
                <a:srgbClr val="FF0000"/>
              </a:solidFill>
              <a:latin typeface="Arabic Typesetting" pitchFamily="66" charset="-78"/>
              <a:cs typeface="AF_Taif Normal" pitchFamily="2" charset="-78"/>
            </a:endParaRPr>
          </a:p>
          <a:p>
            <a:pPr marL="550926" indent="-514350" algn="r" rtl="1">
              <a:buFont typeface="+mj-lt"/>
              <a:buAutoNum type="arabicPeriod"/>
            </a:pPr>
            <a:endParaRPr lang="ar-EG" sz="2400" dirty="0">
              <a:solidFill>
                <a:srgbClr val="FF0000"/>
              </a:solidFill>
              <a:latin typeface="Arabic Typesetting" pitchFamily="66" charset="-78"/>
              <a:cs typeface="AF_Taif Normal" pitchFamily="2" charset="-78"/>
            </a:endParaRPr>
          </a:p>
        </p:txBody>
      </p:sp>
      <p:sp>
        <p:nvSpPr>
          <p:cNvPr id="2" name="AutoShape 2" descr="Anatomy || - 3. الهيكل العظمي للإنسان - Wattpad"/>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4" name="AutoShape 4" descr="Anatomy || - 3. الهيكل العظمي للإنسان - Wattpad"/>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6" name="Picture 5" descr="Diagram&#10;&#10;Description automatically generated">
            <a:extLst>
              <a:ext uri="{FF2B5EF4-FFF2-40B4-BE49-F238E27FC236}">
                <a16:creationId xmlns:a16="http://schemas.microsoft.com/office/drawing/2014/main" id="{16E22665-4168-1A0A-0D04-FE1F6FFB2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886199" cy="6814201"/>
          </a:xfrm>
          <a:prstGeom prst="rect">
            <a:avLst/>
          </a:prstGeom>
        </p:spPr>
      </p:pic>
    </p:spTree>
    <p:extLst>
      <p:ext uri="{BB962C8B-B14F-4D97-AF65-F5344CB8AC3E}">
        <p14:creationId xmlns:p14="http://schemas.microsoft.com/office/powerpoint/2010/main" val="271925428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90600"/>
          </a:xfrm>
        </p:spPr>
        <p:txBody>
          <a:bodyPr>
            <a:noAutofit/>
          </a:bodyPr>
          <a:lstStyle/>
          <a:p>
            <a:pPr algn="ctr"/>
            <a:r>
              <a:rPr lang="ar-EG" sz="3200" dirty="0">
                <a:solidFill>
                  <a:srgbClr val="FFFF00"/>
                </a:solidFill>
                <a:cs typeface="AF_Taif Normal" pitchFamily="2" charset="-78"/>
              </a:rPr>
              <a:t>أهم الأدوات والأجهزة المستخدمة في بعض القياسات الجسمية الشائعة فى مجال التربية البدنية والرياضة</a:t>
            </a:r>
          </a:p>
        </p:txBody>
      </p:sp>
      <p:sp>
        <p:nvSpPr>
          <p:cNvPr id="3" name="Content Placeholder 2"/>
          <p:cNvSpPr>
            <a:spLocks noGrp="1"/>
          </p:cNvSpPr>
          <p:nvPr>
            <p:ph idx="1"/>
          </p:nvPr>
        </p:nvSpPr>
        <p:spPr>
          <a:xfrm>
            <a:off x="-12469" y="990600"/>
            <a:ext cx="9144000" cy="5867400"/>
          </a:xfrm>
        </p:spPr>
        <p:txBody>
          <a:bodyPr>
            <a:normAutofit lnSpcReduction="10000"/>
          </a:bodyPr>
          <a:lstStyle/>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الطول الكلى للجسم   (الرستاميتر) .</a:t>
            </a:r>
          </a:p>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الاطوال   (شريط القياس) .</a:t>
            </a:r>
          </a:p>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المحيطات   (شريط القياس) .</a:t>
            </a:r>
          </a:p>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العروض   (البلفوميتر) .</a:t>
            </a:r>
          </a:p>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الاعماق   (البلفوميتر) .</a:t>
            </a:r>
          </a:p>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الوزن   (الميزان الطبى , الالكتروني) .</a:t>
            </a:r>
          </a:p>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السعه الحيوية   (</a:t>
            </a:r>
            <a:r>
              <a:rPr lang="ar-EG" sz="3000" b="1">
                <a:solidFill>
                  <a:srgbClr val="00B050"/>
                </a:solidFill>
                <a:latin typeface="Simplified Arabic" pitchFamily="18" charset="-78"/>
                <a:cs typeface="Simplified Arabic" pitchFamily="18" charset="-78"/>
              </a:rPr>
              <a:t>الاسبيروميتر) </a:t>
            </a:r>
            <a:r>
              <a:rPr lang="ar-EG" sz="3000" b="1" dirty="0">
                <a:solidFill>
                  <a:srgbClr val="00B050"/>
                </a:solidFill>
                <a:latin typeface="Simplified Arabic" pitchFamily="18" charset="-78"/>
                <a:cs typeface="Simplified Arabic" pitchFamily="18" charset="-78"/>
              </a:rPr>
              <a:t>.</a:t>
            </a:r>
          </a:p>
          <a:p>
            <a:pPr marL="1078992" lvl="2" indent="-457200" algn="r" rtl="1">
              <a:lnSpc>
                <a:spcPct val="150000"/>
              </a:lnSpc>
              <a:buFont typeface="+mj-lt"/>
              <a:buAutoNum type="arabicPeriod"/>
            </a:pPr>
            <a:r>
              <a:rPr lang="ar-EG" sz="3000" b="1" dirty="0">
                <a:solidFill>
                  <a:srgbClr val="00B050"/>
                </a:solidFill>
                <a:latin typeface="Simplified Arabic" pitchFamily="18" charset="-78"/>
                <a:cs typeface="Simplified Arabic" pitchFamily="18" charset="-78"/>
              </a:rPr>
              <a:t>سمك الدهن   (البرجل المنزلق –  </a:t>
            </a:r>
            <a:r>
              <a:rPr lang="en-US" sz="3000" b="1" dirty="0">
                <a:solidFill>
                  <a:srgbClr val="00B050"/>
                </a:solidFill>
                <a:latin typeface="Simplified Arabic" pitchFamily="18" charset="-78"/>
                <a:cs typeface="Simplified Arabic" pitchFamily="18" charset="-78"/>
              </a:rPr>
              <a:t>skinfold caliper</a:t>
            </a:r>
            <a:r>
              <a:rPr lang="ar-EG" sz="3000" b="1" dirty="0">
                <a:solidFill>
                  <a:srgbClr val="00B050"/>
                </a:solidFill>
                <a:latin typeface="Simplified Arabic" pitchFamily="18" charset="-78"/>
                <a:cs typeface="Simplified Arabic" pitchFamily="18" charset="-78"/>
              </a:rPr>
              <a:t>) .</a:t>
            </a:r>
            <a:endParaRPr lang="en-US" sz="3000" b="1" dirty="0">
              <a:solidFill>
                <a:srgbClr val="00B050"/>
              </a:solidFill>
              <a:latin typeface="Simplified Arabic" pitchFamily="18" charset="-78"/>
              <a:cs typeface="Simplified Arabic" pitchFamily="18" charset="-78"/>
            </a:endParaRPr>
          </a:p>
          <a:p>
            <a:pPr marL="550926" indent="-514350" algn="r" rtl="1">
              <a:lnSpc>
                <a:spcPct val="150000"/>
              </a:lnSpc>
              <a:buFont typeface="+mj-lt"/>
              <a:buAutoNum type="arabicPeriod"/>
            </a:pPr>
            <a:endParaRPr lang="ar-EG" dirty="0"/>
          </a:p>
        </p:txBody>
      </p:sp>
    </p:spTree>
    <p:extLst>
      <p:ext uri="{BB962C8B-B14F-4D97-AF65-F5344CB8AC3E}">
        <p14:creationId xmlns:p14="http://schemas.microsoft.com/office/powerpoint/2010/main" val="74302840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 y="0"/>
            <a:ext cx="8763000" cy="1143000"/>
          </a:xfrm>
        </p:spPr>
        <p:txBody>
          <a:bodyPr>
            <a:normAutofit/>
          </a:bodyPr>
          <a:lstStyle/>
          <a:p>
            <a:pPr algn="ctr"/>
            <a:r>
              <a:rPr lang="ar-EG" sz="6000" dirty="0">
                <a:latin typeface="Simplified Arabic" pitchFamily="18" charset="-78"/>
                <a:cs typeface="Simplified Arabic" pitchFamily="18" charset="-78"/>
              </a:rPr>
              <a:t>جهاز </a:t>
            </a:r>
            <a:r>
              <a:rPr lang="ar-EG" sz="6000" dirty="0">
                <a:solidFill>
                  <a:schemeClr val="accent2">
                    <a:lumMod val="60000"/>
                    <a:lumOff val="40000"/>
                  </a:schemeClr>
                </a:solidFill>
                <a:latin typeface="Simplified Arabic" pitchFamily="18" charset="-78"/>
                <a:cs typeface="Simplified Arabic" pitchFamily="18" charset="-78"/>
              </a:rPr>
              <a:t>الديناموميتر</a:t>
            </a:r>
            <a:r>
              <a:rPr lang="ar-EG" sz="6000" dirty="0">
                <a:latin typeface="Simplified Arabic" pitchFamily="18" charset="-78"/>
                <a:cs typeface="Simplified Arabic" pitchFamily="18" charset="-78"/>
              </a:rPr>
              <a:t> لقياس </a:t>
            </a:r>
            <a:r>
              <a:rPr lang="ar-EG" sz="6000" dirty="0">
                <a:solidFill>
                  <a:srgbClr val="FF0000"/>
                </a:solidFill>
                <a:latin typeface="Simplified Arabic" pitchFamily="18" charset="-78"/>
                <a:cs typeface="Simplified Arabic" pitchFamily="18" charset="-78"/>
              </a:rPr>
              <a:t>قوة القبضة</a:t>
            </a:r>
          </a:p>
        </p:txBody>
      </p:sp>
      <p:pic>
        <p:nvPicPr>
          <p:cNvPr id="4" name="Content Placeholder 3"/>
          <p:cNvPicPr>
            <a:picLocks noGrp="1"/>
          </p:cNvPicPr>
          <p:nvPr>
            <p:ph idx="1"/>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6022" y="1551708"/>
            <a:ext cx="2133600" cy="5153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Ecc\Desktop\Hand_dynamome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524000"/>
            <a:ext cx="35052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cc\Desktop\H11b2f6448b5340e7b675b389696d09a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865" y="1524000"/>
            <a:ext cx="3429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2582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pPr algn="ctr"/>
            <a:r>
              <a:rPr lang="ar-EG" sz="5400" dirty="0">
                <a:latin typeface="Simplified Arabic" pitchFamily="18" charset="-78"/>
                <a:cs typeface="Simplified Arabic" pitchFamily="18" charset="-78"/>
              </a:rPr>
              <a:t>جهاز </a:t>
            </a:r>
            <a:r>
              <a:rPr lang="ar-EG" sz="5400" dirty="0">
                <a:solidFill>
                  <a:schemeClr val="accent2">
                    <a:lumMod val="60000"/>
                    <a:lumOff val="40000"/>
                  </a:schemeClr>
                </a:solidFill>
                <a:latin typeface="Simplified Arabic" pitchFamily="18" charset="-78"/>
                <a:cs typeface="Simplified Arabic" pitchFamily="18" charset="-78"/>
              </a:rPr>
              <a:t>الرستاميتر </a:t>
            </a:r>
            <a:r>
              <a:rPr lang="ar-EG" sz="5400" dirty="0">
                <a:latin typeface="Simplified Arabic" pitchFamily="18" charset="-78"/>
                <a:cs typeface="Simplified Arabic" pitchFamily="18" charset="-78"/>
              </a:rPr>
              <a:t>لقياس </a:t>
            </a:r>
            <a:r>
              <a:rPr lang="ar-EG" sz="5400" dirty="0">
                <a:solidFill>
                  <a:srgbClr val="FF0000"/>
                </a:solidFill>
                <a:latin typeface="Simplified Arabic" pitchFamily="18" charset="-78"/>
                <a:cs typeface="Simplified Arabic" pitchFamily="18" charset="-78"/>
              </a:rPr>
              <a:t>الطول الكلي للجسم</a:t>
            </a:r>
            <a:endParaRPr lang="ar-EG" sz="4800" dirty="0"/>
          </a:p>
        </p:txBody>
      </p:sp>
      <p:pic>
        <p:nvPicPr>
          <p:cNvPr id="3074" name="Picture 2" descr="C:\Users\Ecc\Desktop\1565778737_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2" y="1143000"/>
            <a:ext cx="2890058"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cc\Desktop\59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34687"/>
            <a:ext cx="31242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three Regeneration malt جهاز قياس الطول الالكتروني theater Possession  Thri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51312"/>
            <a:ext cx="3124200" cy="569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6480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pPr algn="ctr"/>
            <a:r>
              <a:rPr lang="ar-EG" sz="4400" dirty="0">
                <a:solidFill>
                  <a:srgbClr val="CCAF0A">
                    <a:lumMod val="60000"/>
                    <a:lumOff val="40000"/>
                  </a:srgbClr>
                </a:solidFill>
                <a:latin typeface="Simplified Arabic" pitchFamily="18" charset="-78"/>
                <a:cs typeface="Simplified Arabic" pitchFamily="18" charset="-78"/>
              </a:rPr>
              <a:t>شريط القياس «المازورة» </a:t>
            </a:r>
            <a:r>
              <a:rPr lang="ar-EG" sz="4400" dirty="0">
                <a:solidFill>
                  <a:prstClr val="white"/>
                </a:solidFill>
                <a:latin typeface="Simplified Arabic" pitchFamily="18" charset="-78"/>
                <a:cs typeface="Simplified Arabic" pitchFamily="18" charset="-78"/>
              </a:rPr>
              <a:t>لقياس </a:t>
            </a:r>
            <a:r>
              <a:rPr lang="ar-EG" sz="4400" dirty="0">
                <a:solidFill>
                  <a:srgbClr val="FF0000"/>
                </a:solidFill>
                <a:latin typeface="Simplified Arabic" pitchFamily="18" charset="-78"/>
                <a:cs typeface="Simplified Arabic" pitchFamily="18" charset="-78"/>
              </a:rPr>
              <a:t>الأطوال والمحيطات</a:t>
            </a:r>
            <a:endParaRPr lang="ar-EG" sz="4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4038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4114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59971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p:spPr>
        <p:txBody>
          <a:bodyPr>
            <a:noAutofit/>
          </a:bodyPr>
          <a:lstStyle/>
          <a:p>
            <a:r>
              <a:rPr lang="ar-EG" sz="5100" dirty="0">
                <a:solidFill>
                  <a:prstClr val="white"/>
                </a:solidFill>
                <a:latin typeface="Simplified Arabic" pitchFamily="18" charset="-78"/>
                <a:cs typeface="Simplified Arabic" pitchFamily="18" charset="-78"/>
              </a:rPr>
              <a:t>جهاز </a:t>
            </a:r>
            <a:r>
              <a:rPr lang="ar-EG" sz="5100" dirty="0">
                <a:solidFill>
                  <a:srgbClr val="CCAF0A">
                    <a:lumMod val="60000"/>
                    <a:lumOff val="40000"/>
                  </a:srgbClr>
                </a:solidFill>
                <a:latin typeface="Simplified Arabic" pitchFamily="18" charset="-78"/>
                <a:cs typeface="Simplified Arabic" pitchFamily="18" charset="-78"/>
              </a:rPr>
              <a:t>البلفوميتر </a:t>
            </a:r>
            <a:r>
              <a:rPr lang="ar-EG" sz="5100" dirty="0">
                <a:solidFill>
                  <a:prstClr val="white"/>
                </a:solidFill>
                <a:latin typeface="Simplified Arabic" pitchFamily="18" charset="-78"/>
                <a:cs typeface="Simplified Arabic" pitchFamily="18" charset="-78"/>
              </a:rPr>
              <a:t>لقياس </a:t>
            </a:r>
            <a:r>
              <a:rPr lang="ar-EG" sz="5100" dirty="0">
                <a:solidFill>
                  <a:srgbClr val="FF0000"/>
                </a:solidFill>
                <a:latin typeface="Simplified Arabic" pitchFamily="18" charset="-78"/>
                <a:cs typeface="Simplified Arabic" pitchFamily="18" charset="-78"/>
              </a:rPr>
              <a:t>العروض/الأعماق</a:t>
            </a:r>
            <a:endParaRPr lang="ar-EG" sz="51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1676400"/>
            <a:ext cx="3886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49" y="1600200"/>
            <a:ext cx="421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41568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Autofit/>
          </a:bodyPr>
          <a:lstStyle/>
          <a:p>
            <a:pPr algn="ctr" rtl="1"/>
            <a:r>
              <a:rPr lang="ar-EG" sz="4000" dirty="0">
                <a:solidFill>
                  <a:srgbClr val="CCAF0A">
                    <a:lumMod val="60000"/>
                    <a:lumOff val="40000"/>
                  </a:srgbClr>
                </a:solidFill>
                <a:latin typeface="Simplified Arabic" pitchFamily="18" charset="-78"/>
                <a:cs typeface="Simplified Arabic" pitchFamily="18" charset="-78"/>
              </a:rPr>
              <a:t>البرجل المنزلق / </a:t>
            </a:r>
            <a:r>
              <a:rPr lang="en-US" sz="4000" dirty="0">
                <a:solidFill>
                  <a:srgbClr val="CCAF0A">
                    <a:lumMod val="60000"/>
                    <a:lumOff val="40000"/>
                  </a:srgbClr>
                </a:solidFill>
                <a:latin typeface="Simplified Arabic" pitchFamily="18" charset="-78"/>
                <a:cs typeface="Simplified Arabic" pitchFamily="18" charset="-78"/>
              </a:rPr>
              <a:t> Skinfold Caliper</a:t>
            </a:r>
            <a:r>
              <a:rPr lang="ar-EG" sz="4000" dirty="0">
                <a:solidFill>
                  <a:prstClr val="white"/>
                </a:solidFill>
                <a:latin typeface="Simplified Arabic" pitchFamily="18" charset="-78"/>
                <a:cs typeface="Simplified Arabic" pitchFamily="18" charset="-78"/>
              </a:rPr>
              <a:t>لقياس </a:t>
            </a:r>
            <a:r>
              <a:rPr lang="ar-EG" sz="4000" dirty="0">
                <a:solidFill>
                  <a:srgbClr val="FF0000"/>
                </a:solidFill>
                <a:latin typeface="Simplified Arabic" pitchFamily="18" charset="-78"/>
                <a:cs typeface="Simplified Arabic" pitchFamily="18" charset="-78"/>
              </a:rPr>
              <a:t>سمك ثنايا الجلد (سمك الدهن) </a:t>
            </a:r>
            <a:r>
              <a:rPr lang="ar-EG" sz="4000" dirty="0">
                <a:solidFill>
                  <a:srgbClr val="00B050"/>
                </a:solidFill>
                <a:latin typeface="Simplified Arabic" pitchFamily="18" charset="-78"/>
                <a:cs typeface="Simplified Arabic" pitchFamily="18" charset="-78"/>
              </a:rPr>
              <a:t>قياس يدوي </a:t>
            </a:r>
            <a:r>
              <a:rPr lang="en-US" sz="4000" dirty="0">
                <a:solidFill>
                  <a:srgbClr val="00B050"/>
                </a:solidFill>
                <a:latin typeface="Simplified Arabic" pitchFamily="18" charset="-78"/>
                <a:cs typeface="Simplified Arabic" pitchFamily="18" charset="-78"/>
              </a:rPr>
              <a:t>manual</a:t>
            </a:r>
            <a:endParaRPr lang="ar-EG" sz="4000" dirty="0">
              <a:solidFill>
                <a:srgbClr val="00B050"/>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16331"/>
            <a:ext cx="2286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43867"/>
            <a:ext cx="1735975" cy="347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35833" y="1816331"/>
            <a:ext cx="230816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43867"/>
            <a:ext cx="2819400" cy="347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0930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438400"/>
            <a:ext cx="5257800" cy="1524000"/>
          </a:xfrm>
        </p:spPr>
        <p:txBody>
          <a:bodyPr>
            <a:noAutofit/>
          </a:bodyPr>
          <a:lstStyle/>
          <a:p>
            <a:pPr algn="r" rtl="1"/>
            <a:r>
              <a:rPr lang="ar-EG" sz="1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abic Typesetting" pitchFamily="66" charset="-78"/>
                <a:cs typeface="Arabic Typesetting" pitchFamily="66" charset="-78"/>
              </a:rPr>
              <a:t>المحاضرة الاولى  </a:t>
            </a:r>
            <a:endParaRPr lang="en-US" sz="1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86321279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EG" sz="4000" b="1" dirty="0">
                <a:solidFill>
                  <a:srgbClr val="00B050"/>
                </a:solidFill>
                <a:latin typeface="Simplified Arabic" pitchFamily="18" charset="-78"/>
                <a:cs typeface="Simplified Arabic" pitchFamily="18" charset="-78"/>
              </a:rPr>
              <a:t>الميزان الطبي / الالكتروني</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886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429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08408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0"/>
            <a:ext cx="9144000" cy="5410200"/>
          </a:xfrm>
        </p:spPr>
        <p:txBody>
          <a:bodyPr/>
          <a:lstStyle/>
          <a:p>
            <a:pPr marL="0" lvl="0" indent="0" algn="ctr" rtl="1">
              <a:lnSpc>
                <a:spcPct val="107000"/>
              </a:lnSpc>
              <a:spcBef>
                <a:spcPts val="0"/>
              </a:spcBef>
              <a:buClrTx/>
              <a:buSzTx/>
              <a:buNone/>
            </a:pPr>
            <a:r>
              <a:rPr lang="en-US" sz="3600" b="1" dirty="0" err="1">
                <a:solidFill>
                  <a:srgbClr val="00B050"/>
                </a:solidFill>
                <a:latin typeface="Times New Roman" panose="02020603050405020304" pitchFamily="18" charset="0"/>
                <a:ea typeface="Calibri" panose="020F0502020204030204" pitchFamily="34" charset="0"/>
              </a:rPr>
              <a:t>Meicet</a:t>
            </a:r>
            <a:r>
              <a:rPr lang="en-US" sz="3600" b="1" dirty="0">
                <a:solidFill>
                  <a:srgbClr val="00B050"/>
                </a:solidFill>
                <a:latin typeface="Times New Roman" panose="02020603050405020304" pitchFamily="18" charset="0"/>
                <a:ea typeface="Calibri" panose="020F0502020204030204" pitchFamily="34" charset="0"/>
              </a:rPr>
              <a:t> 3D Body Scanner ,Body Composition and Posture Analyzer BCA200</a:t>
            </a:r>
            <a:endParaRPr lang="en-US" sz="6000" dirty="0">
              <a:solidFill>
                <a:srgbClr val="00B050"/>
              </a:solidFill>
              <a:latin typeface="Calibri"/>
              <a:ea typeface="Calibri"/>
              <a:cs typeface="Arial"/>
            </a:endParaRPr>
          </a:p>
          <a:p>
            <a:endParaRPr lang="ar-E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781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15227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B2AA-EF48-7137-89CD-A80292347987}"/>
              </a:ext>
            </a:extLst>
          </p:cNvPr>
          <p:cNvSpPr>
            <a:spLocks noGrp="1"/>
          </p:cNvSpPr>
          <p:nvPr>
            <p:ph type="title"/>
          </p:nvPr>
        </p:nvSpPr>
        <p:spPr/>
        <p:txBody>
          <a:bodyPr>
            <a:normAutofit fontScale="90000"/>
          </a:bodyPr>
          <a:lstStyle/>
          <a:p>
            <a:r>
              <a:rPr lang="ar-EG" dirty="0" err="1"/>
              <a:t>الاسبيروميتر</a:t>
            </a:r>
            <a:r>
              <a:rPr lang="ar-EG" dirty="0"/>
              <a:t> لقياس </a:t>
            </a:r>
            <a:r>
              <a:rPr lang="ar-EG"/>
              <a:t>السعه الحيوية</a:t>
            </a:r>
            <a:endParaRPr lang="en-US"/>
          </a:p>
        </p:txBody>
      </p:sp>
      <p:pic>
        <p:nvPicPr>
          <p:cNvPr id="5" name="Content Placeholder 4" descr="A picture containing indoor&#10;&#10;Description automatically generated">
            <a:extLst>
              <a:ext uri="{FF2B5EF4-FFF2-40B4-BE49-F238E27FC236}">
                <a16:creationId xmlns:a16="http://schemas.microsoft.com/office/drawing/2014/main" id="{F771DD57-D4FF-FBB7-6C2D-55E814786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17638"/>
            <a:ext cx="8534400" cy="5592761"/>
          </a:xfrm>
        </p:spPr>
      </p:pic>
    </p:spTree>
    <p:extLst>
      <p:ext uri="{BB962C8B-B14F-4D97-AF65-F5344CB8AC3E}">
        <p14:creationId xmlns:p14="http://schemas.microsoft.com/office/powerpoint/2010/main" val="203146185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28600"/>
            <a:ext cx="3505200" cy="914400"/>
          </a:xfrm>
        </p:spPr>
        <p:txBody>
          <a:bodyPr>
            <a:noAutofit/>
          </a:bodyPr>
          <a:lstStyle/>
          <a:p>
            <a:pPr lvl="0" algn="ctr" rtl="1">
              <a:lnSpc>
                <a:spcPct val="150000"/>
              </a:lnSpc>
              <a:spcBef>
                <a:spcPts val="0"/>
              </a:spcBef>
            </a:pPr>
            <a:r>
              <a:rPr lang="ar-EG" sz="4000" b="1" dirty="0">
                <a:solidFill>
                  <a:srgbClr val="FF0000"/>
                </a:solidFill>
                <a:latin typeface="Simplified Arabic" pitchFamily="18" charset="-78"/>
                <a:ea typeface="+mn-ea"/>
                <a:cs typeface="Simplified Arabic" pitchFamily="18" charset="-78"/>
              </a:rPr>
              <a:t>نبذة عن الجهاز:</a:t>
            </a:r>
            <a:br>
              <a:rPr lang="ar-EG" sz="4000" b="1" dirty="0">
                <a:solidFill>
                  <a:srgbClr val="FF0000"/>
                </a:solidFill>
                <a:latin typeface="Simplified Arabic" pitchFamily="18" charset="-78"/>
                <a:ea typeface="+mn-ea"/>
                <a:cs typeface="Simplified Arabic" pitchFamily="18" charset="-78"/>
              </a:rPr>
            </a:br>
            <a:endParaRPr lang="ar-EG" sz="4000" dirty="0">
              <a:solidFill>
                <a:srgbClr val="FF0000"/>
              </a:solidFill>
              <a:latin typeface="Simplified Arabic" pitchFamily="18" charset="-78"/>
              <a:cs typeface="Simplified Arabic" pitchFamily="18" charset="-78"/>
            </a:endParaRPr>
          </a:p>
        </p:txBody>
      </p:sp>
      <p:sp>
        <p:nvSpPr>
          <p:cNvPr id="3" name="Content Placeholder 2"/>
          <p:cNvSpPr>
            <a:spLocks noGrp="1"/>
          </p:cNvSpPr>
          <p:nvPr>
            <p:ph idx="1"/>
          </p:nvPr>
        </p:nvSpPr>
        <p:spPr>
          <a:xfrm>
            <a:off x="162098" y="914400"/>
            <a:ext cx="8991600" cy="6172200"/>
          </a:xfrm>
        </p:spPr>
        <p:txBody>
          <a:bodyPr/>
          <a:lstStyle/>
          <a:p>
            <a:pPr marL="0" lvl="0" indent="0" algn="justLow" rtl="1">
              <a:lnSpc>
                <a:spcPct val="150000"/>
              </a:lnSpc>
              <a:spcBef>
                <a:spcPts val="0"/>
              </a:spcBef>
              <a:buClrTx/>
              <a:buSzTx/>
              <a:buNone/>
            </a:pPr>
            <a:r>
              <a:rPr lang="ar-EG" sz="3300" b="1" dirty="0">
                <a:solidFill>
                  <a:srgbClr val="FFC000"/>
                </a:solidFill>
                <a:latin typeface="Lucida Sans Unicode"/>
                <a:cs typeface="Arial"/>
              </a:rPr>
              <a:t>يعتبر جهاز </a:t>
            </a:r>
            <a:r>
              <a:rPr lang="en-US" sz="3300" b="1" dirty="0">
                <a:solidFill>
                  <a:srgbClr val="FFC000"/>
                </a:solidFill>
                <a:latin typeface="Lucida Sans Unicode"/>
              </a:rPr>
              <a:t>BCA200 </a:t>
            </a:r>
            <a:r>
              <a:rPr lang="ar-EG" sz="3300" b="1" dirty="0">
                <a:solidFill>
                  <a:srgbClr val="FFC000"/>
                </a:solidFill>
                <a:latin typeface="Lucida Sans Unicode"/>
                <a:cs typeface="Arial"/>
              </a:rPr>
              <a:t> </a:t>
            </a:r>
            <a:r>
              <a:rPr lang="en-US" sz="3300" b="1" dirty="0" err="1">
                <a:solidFill>
                  <a:srgbClr val="FFC000"/>
                </a:solidFill>
                <a:latin typeface="Lucida Sans Unicode"/>
              </a:rPr>
              <a:t>Meicet</a:t>
            </a:r>
            <a:r>
              <a:rPr lang="en-US" sz="3300" b="1" dirty="0">
                <a:solidFill>
                  <a:srgbClr val="FFC000"/>
                </a:solidFill>
                <a:latin typeface="Lucida Sans Unicode"/>
              </a:rPr>
              <a:t>-</a:t>
            </a:r>
            <a:r>
              <a:rPr lang="ar-EG" sz="3300" b="1" dirty="0">
                <a:solidFill>
                  <a:srgbClr val="FFC000"/>
                </a:solidFill>
                <a:latin typeface="Lucida Sans Unicode"/>
                <a:cs typeface="Arial"/>
              </a:rPr>
              <a:t> واحد من أحدث الأجهزة العلمية متعددة الاستخدامات ، يتكون الجهاز من ثلاث أجزاء رئيسية وهي :</a:t>
            </a:r>
          </a:p>
          <a:p>
            <a:pPr marL="0" lvl="0" indent="0" algn="justLow" rtl="1">
              <a:lnSpc>
                <a:spcPct val="150000"/>
              </a:lnSpc>
              <a:spcBef>
                <a:spcPts val="0"/>
              </a:spcBef>
              <a:buClrTx/>
              <a:buSzTx/>
              <a:buNone/>
            </a:pPr>
            <a:r>
              <a:rPr lang="ar-EG" sz="3300" b="1" dirty="0">
                <a:solidFill>
                  <a:srgbClr val="FFC000"/>
                </a:solidFill>
                <a:latin typeface="Lucida Sans Unicode"/>
                <a:cs typeface="Arial"/>
              </a:rPr>
              <a:t>- جهاز تحليل مكونات الجسم المزود ب </a:t>
            </a:r>
            <a:r>
              <a:rPr lang="ar-EG" sz="3300" b="1" dirty="0">
                <a:solidFill>
                  <a:srgbClr val="FF0000"/>
                </a:solidFill>
                <a:latin typeface="Lucida Sans Unicode"/>
                <a:cs typeface="Arial"/>
              </a:rPr>
              <a:t>2 </a:t>
            </a:r>
            <a:r>
              <a:rPr lang="ar-EG" sz="3300" b="1" dirty="0">
                <a:solidFill>
                  <a:srgbClr val="FFC000"/>
                </a:solidFill>
                <a:latin typeface="Lucida Sans Unicode"/>
                <a:cs typeface="Arial"/>
              </a:rPr>
              <a:t>كاميرا عالية الدقة.</a:t>
            </a:r>
          </a:p>
          <a:p>
            <a:pPr marL="0" lvl="0" indent="0" algn="justLow" rtl="1">
              <a:lnSpc>
                <a:spcPct val="150000"/>
              </a:lnSpc>
              <a:spcBef>
                <a:spcPts val="0"/>
              </a:spcBef>
              <a:buClrTx/>
              <a:buSzTx/>
              <a:buNone/>
            </a:pPr>
            <a:r>
              <a:rPr lang="ar-EG" sz="3300" b="1" dirty="0">
                <a:solidFill>
                  <a:srgbClr val="FFC000"/>
                </a:solidFill>
                <a:latin typeface="Lucida Sans Unicode"/>
                <a:cs typeface="Arial"/>
              </a:rPr>
              <a:t>- شاشة "مونيتور" لعرض البيانات وتساعد في تنفيذ الاختبارات.</a:t>
            </a:r>
          </a:p>
          <a:p>
            <a:pPr marL="0" lvl="0" indent="0" algn="justLow" rtl="1">
              <a:lnSpc>
                <a:spcPct val="150000"/>
              </a:lnSpc>
              <a:spcBef>
                <a:spcPts val="0"/>
              </a:spcBef>
              <a:buClrTx/>
              <a:buSzTx/>
              <a:buNone/>
            </a:pPr>
            <a:r>
              <a:rPr lang="ar-EG" sz="3300" b="1" dirty="0">
                <a:solidFill>
                  <a:srgbClr val="FFC000"/>
                </a:solidFill>
                <a:latin typeface="Lucida Sans Unicode"/>
                <a:cs typeface="Arial"/>
              </a:rPr>
              <a:t>- طابعة ألوان لطباعة التقارير وصور تحليل الجسم.</a:t>
            </a:r>
          </a:p>
          <a:p>
            <a:endParaRPr lang="ar-EG" dirty="0"/>
          </a:p>
        </p:txBody>
      </p:sp>
    </p:spTree>
    <p:extLst>
      <p:ext uri="{BB962C8B-B14F-4D97-AF65-F5344CB8AC3E}">
        <p14:creationId xmlns:p14="http://schemas.microsoft.com/office/powerpoint/2010/main" val="201765261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pPr lvl="0" algn="ctr" rtl="1">
              <a:spcBef>
                <a:spcPts val="0"/>
              </a:spcBef>
            </a:pPr>
            <a:r>
              <a:rPr lang="ar-EG" sz="3600" b="1" dirty="0">
                <a:solidFill>
                  <a:srgbClr val="FFFF00"/>
                </a:solidFill>
                <a:latin typeface="Simplified Arabic" pitchFamily="18" charset="-78"/>
                <a:ea typeface="Times New Roman" panose="02020603050405020304" pitchFamily="18" charset="0"/>
                <a:cs typeface="Simplified Arabic" pitchFamily="18" charset="-78"/>
              </a:rPr>
              <a:t>اختبار </a:t>
            </a:r>
            <a:r>
              <a:rPr lang="ar-SA" sz="3600" b="1" dirty="0">
                <a:solidFill>
                  <a:srgbClr val="FFFF00"/>
                </a:solidFill>
                <a:latin typeface="Simplified Arabic" pitchFamily="18" charset="-78"/>
                <a:ea typeface="Times New Roman" panose="02020603050405020304" pitchFamily="18" charset="0"/>
                <a:cs typeface="Simplified Arabic" pitchFamily="18" charset="-78"/>
              </a:rPr>
              <a:t>تحليل مكونات الجسم</a:t>
            </a:r>
            <a:br>
              <a:rPr lang="ar-EG" sz="2000" b="1" dirty="0">
                <a:solidFill>
                  <a:srgbClr val="FFC000"/>
                </a:solidFill>
                <a:latin typeface="Simplified Arabic" pitchFamily="18" charset="-78"/>
                <a:ea typeface="Times New Roman" panose="02020603050405020304" pitchFamily="18" charset="0"/>
                <a:cs typeface="Simplified Arabic" pitchFamily="18" charset="-78"/>
              </a:rPr>
            </a:br>
            <a:r>
              <a:rPr lang="ar-EG" sz="2000" b="1" dirty="0">
                <a:solidFill>
                  <a:srgbClr val="FFC000"/>
                </a:solidFill>
                <a:latin typeface="Simplified Arabic" pitchFamily="18" charset="-78"/>
                <a:ea typeface="Times New Roman" panose="02020603050405020304" pitchFamily="18" charset="0"/>
                <a:cs typeface="Simplified Arabic" pitchFamily="18" charset="-78"/>
              </a:rPr>
              <a:t> (</a:t>
            </a:r>
            <a:r>
              <a:rPr lang="ar-EG" sz="2800" b="1" dirty="0">
                <a:solidFill>
                  <a:srgbClr val="FFC000"/>
                </a:solidFill>
                <a:latin typeface="Simplified Arabic" pitchFamily="18" charset="-78"/>
                <a:ea typeface="Times New Roman" panose="02020603050405020304" pitchFamily="18" charset="0"/>
                <a:cs typeface="Simplified Arabic" pitchFamily="18" charset="-78"/>
              </a:rPr>
              <a:t>نسبة الدهون - كتلة الجسم الخالية من الدهون / كتلة العضلات - معدل التمثيل الغذائي الأساسي - مؤشر كتلة الجسم)</a:t>
            </a:r>
            <a:br>
              <a:rPr lang="en-US" sz="2000" b="1" dirty="0">
                <a:solidFill>
                  <a:srgbClr val="FFC000"/>
                </a:solidFill>
                <a:latin typeface="Simplified Arabic" pitchFamily="18" charset="-78"/>
                <a:ea typeface="Calibri" panose="020F0502020204030204" pitchFamily="34" charset="0"/>
                <a:cs typeface="Simplified Arabic" pitchFamily="18" charset="-78"/>
              </a:rPr>
            </a:br>
            <a:endParaRPr lang="ar-EG" sz="2000" b="1" dirty="0">
              <a:solidFill>
                <a:srgbClr val="FFC000"/>
              </a:solidFill>
              <a:latin typeface="Simplified Arabic" pitchFamily="18" charset="-78"/>
              <a:cs typeface="Simplified Arabic" pitchFamily="18" charset="-78"/>
            </a:endParaRPr>
          </a:p>
        </p:txBody>
      </p:sp>
      <p:sp>
        <p:nvSpPr>
          <p:cNvPr id="3" name="Content Placeholder 2"/>
          <p:cNvSpPr>
            <a:spLocks noGrp="1"/>
          </p:cNvSpPr>
          <p:nvPr>
            <p:ph idx="1"/>
          </p:nvPr>
        </p:nvSpPr>
        <p:spPr>
          <a:xfrm>
            <a:off x="0" y="1371600"/>
            <a:ext cx="9144000" cy="5486400"/>
          </a:xfrm>
        </p:spPr>
        <p:txBody>
          <a:bodyPr>
            <a:normAutofit fontScale="85000" lnSpcReduction="10000"/>
          </a:bodyPr>
          <a:lstStyle/>
          <a:p>
            <a:pPr marL="0" lvl="0" indent="0" algn="justLow" rtl="1" eaLnBrk="0" fontAlgn="base" hangingPunct="0">
              <a:spcBef>
                <a:spcPct val="0"/>
              </a:spcBef>
              <a:spcAft>
                <a:spcPct val="0"/>
              </a:spcAft>
              <a:buClrTx/>
              <a:buSzTx/>
              <a:buFontTx/>
              <a:buChar char="•"/>
            </a:pPr>
            <a:r>
              <a:rPr lang="ar-EG" altLang="en-US" sz="4000" b="1" dirty="0">
                <a:solidFill>
                  <a:srgbClr val="FFFF00"/>
                </a:solidFill>
                <a:latin typeface="Simplified Arabic" pitchFamily="18" charset="-78"/>
                <a:ea typeface="Times New Roman" panose="02020603050405020304" pitchFamily="18" charset="0"/>
                <a:cs typeface="Simplified Arabic" pitchFamily="18" charset="-78"/>
              </a:rPr>
              <a:t>الاشتراطات الواجب توافرها :</a:t>
            </a:r>
          </a:p>
          <a:p>
            <a:pPr marL="0" lvl="0" indent="0" algn="justLow" rtl="1" eaLnBrk="0" fontAlgn="base" hangingPunct="0">
              <a:lnSpc>
                <a:spcPct val="150000"/>
              </a:lnSpc>
              <a:spcBef>
                <a:spcPct val="0"/>
              </a:spcBef>
              <a:spcAft>
                <a:spcPct val="0"/>
              </a:spcAft>
              <a:buClrTx/>
              <a:buSzTx/>
              <a:buFontTx/>
              <a:buChar char="•"/>
            </a:pPr>
            <a:r>
              <a:rPr lang="ar-SA" altLang="en-US" sz="3200" dirty="0">
                <a:solidFill>
                  <a:srgbClr val="00B0F0"/>
                </a:solidFill>
                <a:latin typeface="Simplified Arabic" pitchFamily="18" charset="-78"/>
                <a:ea typeface="Times New Roman" panose="02020603050405020304" pitchFamily="18" charset="0"/>
                <a:cs typeface="Simplified Arabic" pitchFamily="18" charset="-78"/>
              </a:rPr>
              <a:t>ارتداء ملابس خفيفة ومناسبة للجسم .</a:t>
            </a:r>
            <a:endParaRPr lang="en-US" altLang="en-US" sz="3200" dirty="0">
              <a:solidFill>
                <a:srgbClr val="00B0F0"/>
              </a:solidFill>
              <a:latin typeface="Simplified Arabic" pitchFamily="18" charset="-78"/>
              <a:cs typeface="Simplified Arabic" pitchFamily="18" charset="-78"/>
            </a:endParaRPr>
          </a:p>
          <a:p>
            <a:pPr marL="0" lvl="0" indent="0" algn="justLow" rtl="1" eaLnBrk="0" fontAlgn="base" hangingPunct="0">
              <a:lnSpc>
                <a:spcPct val="150000"/>
              </a:lnSpc>
              <a:spcBef>
                <a:spcPct val="0"/>
              </a:spcBef>
              <a:spcAft>
                <a:spcPct val="0"/>
              </a:spcAft>
              <a:buClrTx/>
              <a:buSzTx/>
              <a:buFontTx/>
              <a:buChar char="•"/>
            </a:pPr>
            <a:r>
              <a:rPr lang="ar-SA" altLang="en-US" sz="3200" dirty="0">
                <a:solidFill>
                  <a:srgbClr val="00B0F0"/>
                </a:solidFill>
                <a:latin typeface="Simplified Arabic" pitchFamily="18" charset="-78"/>
                <a:ea typeface="Times New Roman" panose="02020603050405020304" pitchFamily="18" charset="0"/>
                <a:cs typeface="Simplified Arabic" pitchFamily="18" charset="-78"/>
              </a:rPr>
              <a:t>يفضل أن يكون الشخص صائم لضمان أن تكون الأمعاء فارغة.</a:t>
            </a:r>
            <a:endParaRPr lang="en-US" altLang="en-US" sz="3200" dirty="0">
              <a:solidFill>
                <a:srgbClr val="00B0F0"/>
              </a:solidFill>
              <a:latin typeface="Simplified Arabic" pitchFamily="18" charset="-78"/>
              <a:cs typeface="Simplified Arabic" pitchFamily="18" charset="-78"/>
            </a:endParaRPr>
          </a:p>
          <a:p>
            <a:pPr marL="0" lvl="0" indent="0" algn="justLow" rtl="1" eaLnBrk="0" fontAlgn="base" hangingPunct="0">
              <a:lnSpc>
                <a:spcPct val="150000"/>
              </a:lnSpc>
              <a:spcBef>
                <a:spcPct val="0"/>
              </a:spcBef>
              <a:spcAft>
                <a:spcPct val="0"/>
              </a:spcAft>
              <a:buClrTx/>
              <a:buSzTx/>
              <a:buFontTx/>
              <a:buChar char="•"/>
            </a:pPr>
            <a:r>
              <a:rPr lang="ar-SA" altLang="en-US" sz="3200" dirty="0">
                <a:solidFill>
                  <a:srgbClr val="00B0F0"/>
                </a:solidFill>
                <a:latin typeface="Simplified Arabic" pitchFamily="18" charset="-78"/>
                <a:ea typeface="Times New Roman" panose="02020603050405020304" pitchFamily="18" charset="0"/>
                <a:cs typeface="Simplified Arabic" pitchFamily="18" charset="-78"/>
              </a:rPr>
              <a:t>ممنوع ممارسة أي نشاط رياضي أو تمرينات بدنية.</a:t>
            </a:r>
            <a:endParaRPr lang="en-US" altLang="en-US" sz="3200" dirty="0">
              <a:solidFill>
                <a:srgbClr val="00B0F0"/>
              </a:solidFill>
              <a:latin typeface="Simplified Arabic" pitchFamily="18" charset="-78"/>
              <a:cs typeface="Simplified Arabic" pitchFamily="18" charset="-78"/>
            </a:endParaRPr>
          </a:p>
          <a:p>
            <a:pPr marL="0" lvl="0" indent="0" algn="justLow" rtl="1" eaLnBrk="0" fontAlgn="base" hangingPunct="0">
              <a:lnSpc>
                <a:spcPct val="150000"/>
              </a:lnSpc>
              <a:spcBef>
                <a:spcPct val="0"/>
              </a:spcBef>
              <a:spcAft>
                <a:spcPct val="0"/>
              </a:spcAft>
              <a:buClrTx/>
              <a:buSzTx/>
              <a:buFontTx/>
              <a:buChar char="•"/>
            </a:pPr>
            <a:r>
              <a:rPr lang="ar-SA" altLang="en-US" sz="3200" dirty="0">
                <a:solidFill>
                  <a:srgbClr val="00B0F0"/>
                </a:solidFill>
                <a:latin typeface="Simplified Arabic" pitchFamily="18" charset="-78"/>
                <a:ea typeface="Times New Roman" panose="02020603050405020304" pitchFamily="18" charset="0"/>
                <a:cs typeface="Simplified Arabic" pitchFamily="18" charset="-78"/>
              </a:rPr>
              <a:t>ممنوع ارتداء الأشياء المعدنية أو الفضية أو الذهبية.</a:t>
            </a:r>
            <a:endParaRPr lang="en-US" altLang="en-US" sz="3200" dirty="0">
              <a:solidFill>
                <a:srgbClr val="00B0F0"/>
              </a:solidFill>
              <a:latin typeface="Simplified Arabic" pitchFamily="18" charset="-78"/>
              <a:cs typeface="Simplified Arabic" pitchFamily="18" charset="-78"/>
            </a:endParaRPr>
          </a:p>
          <a:p>
            <a:pPr marL="0" lvl="0" indent="0" algn="justLow" rtl="1" eaLnBrk="0" fontAlgn="base" hangingPunct="0">
              <a:lnSpc>
                <a:spcPct val="150000"/>
              </a:lnSpc>
              <a:spcBef>
                <a:spcPct val="0"/>
              </a:spcBef>
              <a:spcAft>
                <a:spcPct val="0"/>
              </a:spcAft>
              <a:buClrTx/>
              <a:buSzTx/>
              <a:buFontTx/>
              <a:buChar char="•"/>
            </a:pPr>
            <a:r>
              <a:rPr lang="ar-SA" altLang="en-US" sz="3200" dirty="0">
                <a:solidFill>
                  <a:srgbClr val="00B0F0"/>
                </a:solidFill>
                <a:latin typeface="Simplified Arabic" pitchFamily="18" charset="-78"/>
                <a:ea typeface="Times New Roman" panose="02020603050405020304" pitchFamily="18" charset="0"/>
                <a:cs typeface="Simplified Arabic" pitchFamily="18" charset="-78"/>
              </a:rPr>
              <a:t>في حالة تكرار القياس لابد من توحيد ظروف الاختبار سواء وقت أو مكان.</a:t>
            </a:r>
            <a:endParaRPr lang="en-US" altLang="en-US" sz="3200" dirty="0">
              <a:solidFill>
                <a:srgbClr val="00B0F0"/>
              </a:solidFill>
              <a:latin typeface="Simplified Arabic" pitchFamily="18" charset="-78"/>
              <a:cs typeface="Simplified Arabic" pitchFamily="18" charset="-78"/>
            </a:endParaRPr>
          </a:p>
          <a:p>
            <a:pPr marL="0" lvl="0" indent="0" algn="justLow" rtl="1" eaLnBrk="0" fontAlgn="base" hangingPunct="0">
              <a:lnSpc>
                <a:spcPct val="150000"/>
              </a:lnSpc>
              <a:spcBef>
                <a:spcPct val="0"/>
              </a:spcBef>
              <a:spcAft>
                <a:spcPct val="0"/>
              </a:spcAft>
              <a:buClrTx/>
              <a:buSzTx/>
              <a:buFontTx/>
              <a:buChar char="•"/>
            </a:pPr>
            <a:r>
              <a:rPr lang="ar-SA" altLang="en-US" sz="3200" dirty="0">
                <a:solidFill>
                  <a:srgbClr val="00B0F0"/>
                </a:solidFill>
                <a:latin typeface="Simplified Arabic" pitchFamily="18" charset="-78"/>
                <a:ea typeface="Times New Roman" panose="02020603050405020304" pitchFamily="18" charset="0"/>
                <a:cs typeface="Simplified Arabic" pitchFamily="18" charset="-78"/>
              </a:rPr>
              <a:t>الانتظار 5 ق بين القياس الأول والثاني.</a:t>
            </a:r>
            <a:endParaRPr lang="en-US" altLang="en-US" sz="3200" dirty="0">
              <a:solidFill>
                <a:srgbClr val="00B0F0"/>
              </a:solidFill>
              <a:latin typeface="Simplified Arabic" pitchFamily="18" charset="-78"/>
              <a:cs typeface="Simplified Arabic" pitchFamily="18" charset="-78"/>
            </a:endParaRPr>
          </a:p>
          <a:p>
            <a:pPr marL="0" lvl="0" indent="0" algn="justLow" rtl="1" eaLnBrk="0" fontAlgn="base" hangingPunct="0">
              <a:lnSpc>
                <a:spcPct val="150000"/>
              </a:lnSpc>
              <a:spcBef>
                <a:spcPct val="0"/>
              </a:spcBef>
              <a:spcAft>
                <a:spcPct val="0"/>
              </a:spcAft>
              <a:buClrTx/>
              <a:buSzTx/>
              <a:buFontTx/>
              <a:buChar char="•"/>
            </a:pPr>
            <a:r>
              <a:rPr lang="ar-SA" altLang="en-US" sz="3200" dirty="0">
                <a:solidFill>
                  <a:srgbClr val="00B0F0"/>
                </a:solidFill>
                <a:latin typeface="Simplified Arabic" pitchFamily="18" charset="-78"/>
                <a:ea typeface="Times New Roman" panose="02020603050405020304" pitchFamily="18" charset="0"/>
                <a:cs typeface="Simplified Arabic" pitchFamily="18" charset="-78"/>
              </a:rPr>
              <a:t>هذا الجهاز غير صالح للمرأة الحامل أو الأشخاص أصحاب العمليات الجراحية وخاصة مرضي القلب المستخدمين لجهاز ضبط دقات القلب.</a:t>
            </a:r>
            <a:endParaRPr lang="ar-SA" altLang="en-US" sz="3200" dirty="0">
              <a:solidFill>
                <a:srgbClr val="00B0F0"/>
              </a:solidFill>
              <a:latin typeface="Simplified Arabic" pitchFamily="18" charset="-78"/>
              <a:cs typeface="Simplified Arabic" pitchFamily="18" charset="-78"/>
            </a:endParaRPr>
          </a:p>
          <a:p>
            <a:endParaRPr lang="ar-EG" dirty="0"/>
          </a:p>
        </p:txBody>
      </p:sp>
    </p:spTree>
    <p:extLst>
      <p:ext uri="{BB962C8B-B14F-4D97-AF65-F5344CB8AC3E}">
        <p14:creationId xmlns:p14="http://schemas.microsoft.com/office/powerpoint/2010/main" val="321155327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084"/>
            <a:ext cx="7467600" cy="773084"/>
          </a:xfrm>
        </p:spPr>
        <p:txBody>
          <a:bodyPr/>
          <a:lstStyle/>
          <a:p>
            <a:r>
              <a:rPr lang="ar-EG" sz="4100" b="1" dirty="0">
                <a:solidFill>
                  <a:srgbClr val="00B0F0"/>
                </a:solidFill>
                <a:effectLst>
                  <a:outerShdw blurRad="31750" dist="25400" dir="5400000" algn="tl" rotWithShape="0">
                    <a:srgbClr val="000000">
                      <a:alpha val="25000"/>
                    </a:srgbClr>
                  </a:outerShdw>
                </a:effectLst>
                <a:latin typeface="Lucida Sans Unicode"/>
                <a:cs typeface="Arial"/>
              </a:rPr>
              <a:t>خطوات تنفيذ قياس تحليل مكونات الجسم</a:t>
            </a:r>
            <a:endParaRPr lang="ar-EG" dirty="0">
              <a:solidFill>
                <a:srgbClr val="00B0F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3581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81400" y="843677"/>
            <a:ext cx="5562600" cy="5847755"/>
          </a:xfrm>
          <a:prstGeom prst="rect">
            <a:avLst/>
          </a:prstGeom>
        </p:spPr>
        <p:txBody>
          <a:bodyPr wrap="square">
            <a:spAutoFit/>
          </a:bodyPr>
          <a:lstStyle/>
          <a:p>
            <a:pPr algn="justLow" rtl="1"/>
            <a:r>
              <a:rPr lang="ar-EG" sz="3400" dirty="0">
                <a:solidFill>
                  <a:srgbClr val="00B050"/>
                </a:solidFill>
                <a:latin typeface="Simplified Arabic" pitchFamily="18" charset="-78"/>
                <a:cs typeface="Simplified Arabic" pitchFamily="18" charset="-78"/>
              </a:rPr>
              <a:t>تم ادخال بعض البيانات مثل الاسم/الكود - تاريخ الميلاد - الطول - </a:t>
            </a:r>
            <a:r>
              <a:rPr lang="en-US" sz="3400" dirty="0">
                <a:solidFill>
                  <a:srgbClr val="00B050"/>
                </a:solidFill>
                <a:latin typeface="Simplified Arabic" pitchFamily="18" charset="-78"/>
                <a:cs typeface="Simplified Arabic" pitchFamily="18" charset="-78"/>
              </a:rPr>
              <a:t>FACE ID</a:t>
            </a:r>
          </a:p>
          <a:p>
            <a:pPr algn="justLow" rtl="1"/>
            <a:r>
              <a:rPr lang="ar-EG" sz="3400" dirty="0">
                <a:solidFill>
                  <a:srgbClr val="00B050"/>
                </a:solidFill>
                <a:latin typeface="Simplified Arabic" pitchFamily="18" charset="-78"/>
                <a:cs typeface="Simplified Arabic" pitchFamily="18" charset="-78"/>
              </a:rPr>
              <a:t>بعد معالجة البيانات يسمع المختبر تنبيه من الجهاز وعليه يصعد المختبر بالقدمين علي لوحة الوزن الخاصة بالجهاز وذلك بوضع قدمية علي الشكل الموجود علي اللوحة بشكل متطابق مع النظر للأمام والانتظار لثواني معدودة حتي يتسني للجهاز بقراءة الوزن ومعالجة البيانات السابقة.</a:t>
            </a:r>
          </a:p>
        </p:txBody>
      </p:sp>
    </p:spTree>
    <p:extLst>
      <p:ext uri="{BB962C8B-B14F-4D97-AF65-F5344CB8AC3E}">
        <p14:creationId xmlns:p14="http://schemas.microsoft.com/office/powerpoint/2010/main" val="381206876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782"/>
            <a:ext cx="9144000" cy="6837218"/>
          </a:xfrm>
        </p:spPr>
        <p:txBody>
          <a:bodyPr>
            <a:normAutofit/>
          </a:bodyPr>
          <a:lstStyle/>
          <a:p>
            <a:pPr algn="justLow" rtl="1">
              <a:lnSpc>
                <a:spcPct val="150000"/>
              </a:lnSpc>
            </a:pPr>
            <a:r>
              <a:rPr lang="ar-EG" sz="3600" b="1" dirty="0">
                <a:solidFill>
                  <a:srgbClr val="00B050"/>
                </a:solidFill>
                <a:latin typeface="Lucida Sans Unicode"/>
                <a:ea typeface="+mj-ea"/>
                <a:cs typeface="Arial"/>
              </a:rPr>
              <a:t>يصدر الجهاز تنبيها اخر باستخدام المقبضين الموجودين علي طرفي الجهاز علي ان يكون المقبضين ملامسين لراحة اليد بشكل كامل ويكون وضع الزراعين راسياً بجانب الجسم.</a:t>
            </a:r>
          </a:p>
          <a:p>
            <a:pPr marL="36576" indent="0" algn="justLow" rtl="1">
              <a:buNone/>
            </a:pPr>
            <a:br>
              <a:rPr lang="ar-EG" sz="1100" b="1" dirty="0">
                <a:solidFill>
                  <a:srgbClr val="00B050"/>
                </a:solidFill>
                <a:latin typeface="Lucida Sans Unicode"/>
                <a:ea typeface="+mj-ea"/>
                <a:cs typeface="Arial"/>
              </a:rPr>
            </a:br>
            <a:r>
              <a:rPr lang="ar-EG" sz="3600" b="1" dirty="0">
                <a:solidFill>
                  <a:srgbClr val="00B050"/>
                </a:solidFill>
                <a:latin typeface="Lucida Sans Unicode"/>
                <a:ea typeface="+mj-ea"/>
                <a:cs typeface="Arial"/>
              </a:rPr>
              <a:t>خلال 30 ث يقوم الجهاز بتحليل مكونات الجسم وتظهر نتائج المتغيرات علي المونيتور أمام المختبر الذي يمكنه مغادرة الجهاز ووضع المقبضين في الجهاز.</a:t>
            </a:r>
            <a:br>
              <a:rPr lang="ar-EG" sz="3600" b="1" dirty="0">
                <a:solidFill>
                  <a:srgbClr val="00B050"/>
                </a:solidFill>
                <a:latin typeface="Lucida Sans Unicode"/>
                <a:ea typeface="+mj-ea"/>
                <a:cs typeface="Arial"/>
              </a:rPr>
            </a:br>
            <a:r>
              <a:rPr lang="ar-EG" sz="3600" b="1" dirty="0">
                <a:solidFill>
                  <a:srgbClr val="00B050"/>
                </a:solidFill>
                <a:latin typeface="Lucida Sans Unicode"/>
                <a:ea typeface="+mj-ea"/>
                <a:cs typeface="Arial"/>
              </a:rPr>
              <a:t>ينتظر المختبر قليلا لطباعه نتائج تحليل مكونات الجسم والحصول علي التقرير كاملا.</a:t>
            </a:r>
            <a:endParaRPr lang="ar-EG" sz="3600" dirty="0">
              <a:solidFill>
                <a:srgbClr val="00B050"/>
              </a:solidFill>
            </a:endParaRPr>
          </a:p>
        </p:txBody>
      </p:sp>
    </p:spTree>
    <p:extLst>
      <p:ext uri="{BB962C8B-B14F-4D97-AF65-F5344CB8AC3E}">
        <p14:creationId xmlns:p14="http://schemas.microsoft.com/office/powerpoint/2010/main" val="59400037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0258"/>
          </a:xfrm>
        </p:spPr>
        <p:txBody>
          <a:bodyPr>
            <a:noAutofit/>
          </a:bodyPr>
          <a:lstStyle/>
          <a:p>
            <a:pPr lvl="0" algn="ctr" rtl="1">
              <a:spcBef>
                <a:spcPts val="0"/>
              </a:spcBef>
            </a:pPr>
            <a:r>
              <a:rPr lang="ar-SA" sz="3200" b="1" dirty="0">
                <a:solidFill>
                  <a:srgbClr val="00B050"/>
                </a:solidFill>
                <a:latin typeface="Calibri" panose="020F0502020204030204" pitchFamily="34" charset="0"/>
                <a:ea typeface="Calibri" panose="020F0502020204030204" pitchFamily="34" charset="0"/>
                <a:cs typeface="Monotype Koufi" pitchFamily="2" charset="-78"/>
              </a:rPr>
              <a:t>اختبار شكل الجسم </a:t>
            </a:r>
            <a:r>
              <a:rPr lang="en-US" sz="3200" b="1" dirty="0">
                <a:solidFill>
                  <a:srgbClr val="00B050"/>
                </a:solidFill>
                <a:latin typeface="Times New Roman" panose="02020603050405020304" pitchFamily="18" charset="0"/>
                <a:ea typeface="Calibri" panose="020F0502020204030204" pitchFamily="34" charset="0"/>
                <a:cs typeface="+mn-cs"/>
              </a:rPr>
              <a:t>Body Shape/Functions</a:t>
            </a:r>
            <a:br>
              <a:rPr lang="ar-EG" sz="3200" b="1" dirty="0">
                <a:solidFill>
                  <a:srgbClr val="00B050"/>
                </a:solidFill>
                <a:latin typeface="Calibri" panose="020F0502020204030204" pitchFamily="34" charset="0"/>
                <a:ea typeface="Times New Roman" panose="02020603050405020304" pitchFamily="18" charset="0"/>
                <a:cs typeface="Mudir MT" pitchFamily="2" charset="-78"/>
              </a:rPr>
            </a:br>
            <a:endParaRPr lang="ar-EG" sz="3200" b="1" dirty="0">
              <a:solidFill>
                <a:srgbClr val="00B050"/>
              </a:solidFill>
            </a:endParaRPr>
          </a:p>
        </p:txBody>
      </p:sp>
      <p:pic>
        <p:nvPicPr>
          <p:cNvPr id="4" name="Content Placeholder 3" descr="A collage of a person&#10;&#10;Description automatically generated with low confidence">
            <a:extLst>
              <a:ext uri="{FF2B5EF4-FFF2-40B4-BE49-F238E27FC236}">
                <a16:creationId xmlns:a16="http://schemas.microsoft.com/office/drawing/2014/main" id="{206CA0F6-284B-8A6E-B006-35D82F8B7F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4343400"/>
          </a:xfrm>
          <a:prstGeom prst="rect">
            <a:avLst/>
          </a:prstGeom>
          <a:noFill/>
          <a:ln>
            <a:noFill/>
          </a:ln>
        </p:spPr>
      </p:pic>
      <p:sp>
        <p:nvSpPr>
          <p:cNvPr id="5" name="Rectangle 4"/>
          <p:cNvSpPr/>
          <p:nvPr/>
        </p:nvSpPr>
        <p:spPr>
          <a:xfrm>
            <a:off x="0" y="5029200"/>
            <a:ext cx="9144000" cy="1569660"/>
          </a:xfrm>
          <a:prstGeom prst="rect">
            <a:avLst/>
          </a:prstGeom>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EG" sz="3200" b="1" i="0" u="none" strike="noStrike" kern="0" cap="none" spc="0" normalizeH="0" baseline="0" noProof="0" dirty="0">
                <a:ln>
                  <a:noFill/>
                </a:ln>
                <a:solidFill>
                  <a:srgbClr val="FFC000"/>
                </a:solidFill>
                <a:effectLst/>
                <a:uLnTx/>
                <a:uFillTx/>
                <a:latin typeface="Simplified Arabic" pitchFamily="18" charset="-78"/>
                <a:ea typeface="Times New Roman" panose="02020603050405020304" pitchFamily="18" charset="0"/>
                <a:cs typeface="Simplified Arabic" pitchFamily="18" charset="-78"/>
              </a:rPr>
              <a:t>اذا كان المختبر لديه كود دخول فيمكنه البدء فوراً من خلال الـ </a:t>
            </a:r>
            <a:r>
              <a:rPr kumimoji="0" lang="en-US" sz="3200" b="1" i="0" u="none" strike="noStrike" kern="0" cap="none" spc="0" normalizeH="0" baseline="0" noProof="0" dirty="0">
                <a:ln>
                  <a:noFill/>
                </a:ln>
                <a:solidFill>
                  <a:srgbClr val="FFC000"/>
                </a:solidFill>
                <a:effectLst/>
                <a:uLnTx/>
                <a:uFillTx/>
                <a:latin typeface="Simplified Arabic" pitchFamily="18" charset="-78"/>
                <a:ea typeface="Times New Roman" panose="02020603050405020304" pitchFamily="18" charset="0"/>
                <a:cs typeface="Simplified Arabic" pitchFamily="18" charset="-78"/>
              </a:rPr>
              <a:t>FACE ID</a:t>
            </a:r>
            <a:r>
              <a:rPr kumimoji="0" lang="ar-EG" sz="3200" b="1" i="0" u="none" strike="noStrike" kern="0" cap="none" spc="0" normalizeH="0" baseline="0" noProof="0" dirty="0">
                <a:ln>
                  <a:noFill/>
                </a:ln>
                <a:solidFill>
                  <a:srgbClr val="FFC000"/>
                </a:solidFill>
                <a:effectLst/>
                <a:uLnTx/>
                <a:uFillTx/>
                <a:latin typeface="Simplified Arabic" pitchFamily="18" charset="-78"/>
                <a:ea typeface="Times New Roman" panose="02020603050405020304" pitchFamily="18" charset="0"/>
                <a:cs typeface="Simplified Arabic" pitchFamily="18" charset="-78"/>
              </a:rPr>
              <a:t> يقف المختبر بمواجهة الجهاز وبمساحة مناسبة تسمح لجسمه بالكامل في الظهور امامه </a:t>
            </a:r>
            <a:r>
              <a:rPr kumimoji="0" lang="ar-EG" sz="3200" b="1" i="0" u="none" strike="noStrike" kern="0" cap="none" spc="0" normalizeH="0" baseline="0" noProof="0" dirty="0">
                <a:ln>
                  <a:noFill/>
                </a:ln>
                <a:solidFill>
                  <a:srgbClr val="FFC000"/>
                </a:solidFill>
                <a:effectLst/>
                <a:uLnTx/>
                <a:uFillTx/>
                <a:latin typeface="Simplified Arabic" pitchFamily="18" charset="-78"/>
                <a:ea typeface="+mj-ea"/>
                <a:cs typeface="Simplified Arabic" pitchFamily="18" charset="-78"/>
              </a:rPr>
              <a:t>في المونيتور بشكل واضح .</a:t>
            </a:r>
            <a:endParaRPr kumimoji="0" lang="ar-EG" sz="3200" b="0" i="0" u="none" strike="noStrike" kern="0" cap="none" spc="0" normalizeH="0" baseline="0" noProof="0" dirty="0">
              <a:ln>
                <a:noFill/>
              </a:ln>
              <a:solidFill>
                <a:srgbClr val="FFC000"/>
              </a:solidFill>
              <a:effectLst/>
              <a:uLnTx/>
              <a:uFillTx/>
              <a:latin typeface="Simplified Arabic" pitchFamily="18" charset="-78"/>
              <a:cs typeface="Simplified Arabic" pitchFamily="18" charset="-78"/>
            </a:endParaRPr>
          </a:p>
        </p:txBody>
      </p:sp>
    </p:spTree>
    <p:extLst>
      <p:ext uri="{BB962C8B-B14F-4D97-AF65-F5344CB8AC3E}">
        <p14:creationId xmlns:p14="http://schemas.microsoft.com/office/powerpoint/2010/main" val="64416986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8" y="4114800"/>
            <a:ext cx="9137072" cy="2739044"/>
          </a:xfrm>
        </p:spPr>
        <p:txBody>
          <a:bodyPr>
            <a:noAutofit/>
          </a:bodyPr>
          <a:lstStyle/>
          <a:p>
            <a:pPr algn="justLow" rtl="1"/>
            <a:r>
              <a:rPr lang="ar-EG" b="1" dirty="0">
                <a:solidFill>
                  <a:srgbClr val="FFC000"/>
                </a:solidFill>
                <a:latin typeface="Simplified Arabic" pitchFamily="18" charset="-78"/>
                <a:ea typeface="Times New Roman" panose="02020603050405020304" pitchFamily="18" charset="0"/>
                <a:cs typeface="Simplified Arabic" pitchFamily="18" charset="-78"/>
              </a:rPr>
              <a:t>اذا </a:t>
            </a:r>
            <a:r>
              <a:rPr lang="ar-EG" b="1" dirty="0">
                <a:solidFill>
                  <a:srgbClr val="FFC000"/>
                </a:solidFill>
                <a:latin typeface="Simplified Arabic" pitchFamily="18" charset="-78"/>
                <a:ea typeface="+mj-ea"/>
                <a:cs typeface="Simplified Arabic" pitchFamily="18" charset="-78"/>
              </a:rPr>
              <a:t>أصبح الجسم في الوضع الصحيح يظهر علي الشاشة ثلاثة أوضاع يجب أن يأخذها جسم المختبر  وبنفس الترتيب الموجود بالشاشة.</a:t>
            </a:r>
            <a:endParaRPr lang="en-US" b="1" dirty="0">
              <a:solidFill>
                <a:srgbClr val="FFC000"/>
              </a:solidFill>
              <a:latin typeface="Simplified Arabic" pitchFamily="18" charset="-78"/>
              <a:ea typeface="+mj-ea"/>
              <a:cs typeface="Simplified Arabic" pitchFamily="18" charset="-78"/>
            </a:endParaRPr>
          </a:p>
          <a:p>
            <a:pPr marL="36576" indent="0" algn="justLow" rtl="1">
              <a:buNone/>
            </a:pPr>
            <a:br>
              <a:rPr lang="en-US" sz="1200" b="1" dirty="0">
                <a:solidFill>
                  <a:srgbClr val="FFC000"/>
                </a:solidFill>
                <a:latin typeface="Simplified Arabic" pitchFamily="18" charset="-78"/>
                <a:ea typeface="Calibri" panose="020F0502020204030204" pitchFamily="34" charset="0"/>
                <a:cs typeface="Simplified Arabic" pitchFamily="18" charset="-78"/>
              </a:rPr>
            </a:br>
            <a:r>
              <a:rPr lang="ar-EG" b="1" dirty="0">
                <a:solidFill>
                  <a:srgbClr val="FFC000"/>
                </a:solidFill>
                <a:latin typeface="Simplified Arabic" pitchFamily="18" charset="-78"/>
                <a:ea typeface="Times New Roman" panose="02020603050405020304" pitchFamily="18" charset="0"/>
                <a:cs typeface="Simplified Arabic" pitchFamily="18" charset="-78"/>
              </a:rPr>
              <a:t>يقوم الجهاز بمسح </a:t>
            </a:r>
            <a:r>
              <a:rPr lang="en-US" b="1" dirty="0">
                <a:solidFill>
                  <a:srgbClr val="FFC000"/>
                </a:solidFill>
                <a:latin typeface="Simplified Arabic" pitchFamily="18" charset="-78"/>
                <a:ea typeface="Times New Roman" panose="02020603050405020304" pitchFamily="18" charset="0"/>
                <a:cs typeface="Simplified Arabic" pitchFamily="18" charset="-78"/>
              </a:rPr>
              <a:t> Scan  </a:t>
            </a:r>
            <a:r>
              <a:rPr lang="ar-EG" b="1" dirty="0">
                <a:solidFill>
                  <a:srgbClr val="FFC000"/>
                </a:solidFill>
                <a:latin typeface="Simplified Arabic" pitchFamily="18" charset="-78"/>
                <a:ea typeface="Times New Roman" panose="02020603050405020304" pitchFamily="18" charset="0"/>
                <a:cs typeface="Simplified Arabic" pitchFamily="18" charset="-78"/>
              </a:rPr>
              <a:t>لكل وضع من الأوضاع الثلاثة وتحليل كافة البيانات ليصل للشكل الحالي للجسم مع تحديد ما يحتاجه الجسم للوصول لأفضل شكل للجسم.</a:t>
            </a:r>
            <a:br>
              <a:rPr lang="en-US" b="1" dirty="0">
                <a:solidFill>
                  <a:srgbClr val="FFC000"/>
                </a:solidFill>
                <a:latin typeface="Simplified Arabic" pitchFamily="18" charset="-78"/>
                <a:ea typeface="Calibri" panose="020F0502020204030204" pitchFamily="34" charset="0"/>
                <a:cs typeface="Simplified Arabic" pitchFamily="18" charset="-78"/>
              </a:rPr>
            </a:br>
            <a:endParaRPr lang="ar-EG" dirty="0">
              <a:solidFill>
                <a:srgbClr val="FFC000"/>
              </a:solidFill>
              <a:latin typeface="Simplified Arabic" pitchFamily="18" charset="-78"/>
              <a:cs typeface="Simplified Arabic" pitchFamily="18" charset="-78"/>
            </a:endParaRPr>
          </a:p>
        </p:txBody>
      </p:sp>
      <p:pic>
        <p:nvPicPr>
          <p:cNvPr id="4" name="Picture 3" descr="Graphical user interface, website&#10;&#10;Description automatically generated">
            <a:extLst>
              <a:ext uri="{FF2B5EF4-FFF2-40B4-BE49-F238E27FC236}">
                <a16:creationId xmlns:a16="http://schemas.microsoft.com/office/drawing/2014/main" id="{4B2DCD43-034A-D250-FEA1-803357D7B5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073" cy="4114800"/>
          </a:xfrm>
          <a:prstGeom prst="rect">
            <a:avLst/>
          </a:prstGeom>
          <a:noFill/>
          <a:ln>
            <a:noFill/>
          </a:ln>
        </p:spPr>
      </p:pic>
    </p:spTree>
    <p:extLst>
      <p:ext uri="{BB962C8B-B14F-4D97-AF65-F5344CB8AC3E}">
        <p14:creationId xmlns:p14="http://schemas.microsoft.com/office/powerpoint/2010/main" val="203415359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467600" cy="1143000"/>
          </a:xfrm>
        </p:spPr>
        <p:txBody>
          <a:bodyPr>
            <a:normAutofit/>
          </a:bodyPr>
          <a:lstStyle/>
          <a:p>
            <a:pPr algn="ctr" rtl="1"/>
            <a:r>
              <a:rPr lang="ar-EG" sz="3600" b="1" dirty="0">
                <a:solidFill>
                  <a:srgbClr val="FF0000"/>
                </a:solidFill>
                <a:latin typeface="Lucida Sans Unicode"/>
                <a:cs typeface="Arial"/>
              </a:rPr>
              <a:t>اختبار التوازن </a:t>
            </a:r>
            <a:r>
              <a:rPr lang="en-US" sz="3600" b="1" dirty="0">
                <a:solidFill>
                  <a:srgbClr val="FF0000"/>
                </a:solidFill>
                <a:latin typeface="Lucida Sans Unicode"/>
              </a:rPr>
              <a:t>Body Balance Test:</a:t>
            </a:r>
            <a:endParaRPr lang="ar-EG" sz="3600" dirty="0"/>
          </a:p>
        </p:txBody>
      </p:sp>
      <p:sp>
        <p:nvSpPr>
          <p:cNvPr id="3" name="Content Placeholder 2"/>
          <p:cNvSpPr>
            <a:spLocks noGrp="1"/>
          </p:cNvSpPr>
          <p:nvPr>
            <p:ph idx="1"/>
          </p:nvPr>
        </p:nvSpPr>
        <p:spPr>
          <a:xfrm>
            <a:off x="0" y="1066800"/>
            <a:ext cx="9144000" cy="5791200"/>
          </a:xfrm>
        </p:spPr>
        <p:txBody>
          <a:bodyPr>
            <a:normAutofit lnSpcReduction="10000"/>
          </a:bodyPr>
          <a:lstStyle/>
          <a:p>
            <a:pPr marL="342900" lvl="0" indent="-342900" algn="justLow" rtl="1">
              <a:lnSpc>
                <a:spcPct val="200000"/>
              </a:lnSpc>
              <a:spcBef>
                <a:spcPts val="0"/>
              </a:spcBef>
              <a:buClr>
                <a:srgbClr val="FF3300"/>
              </a:buClr>
              <a:buSzTx/>
              <a:buFont typeface="Wingdings" panose="05000000000000000000" pitchFamily="2" charset="2"/>
              <a:buChar char=""/>
            </a:pPr>
            <a:r>
              <a:rPr lang="ar-EG" sz="2800" dirty="0">
                <a:solidFill>
                  <a:srgbClr val="FFC000"/>
                </a:solidFill>
                <a:latin typeface="Simplified Arabic" pitchFamily="18" charset="-78"/>
                <a:ea typeface="Times New Roman" panose="02020603050405020304" pitchFamily="18" charset="0"/>
                <a:cs typeface="Simplified Arabic" pitchFamily="18" charset="-78"/>
              </a:rPr>
              <a:t>يستخدم المختبر الـ </a:t>
            </a:r>
            <a:r>
              <a:rPr lang="en-US" sz="2800" dirty="0">
                <a:solidFill>
                  <a:srgbClr val="FFC000"/>
                </a:solidFill>
                <a:latin typeface="Simplified Arabic" pitchFamily="18" charset="-78"/>
                <a:ea typeface="Times New Roman" panose="02020603050405020304" pitchFamily="18" charset="0"/>
                <a:cs typeface="Simplified Arabic" pitchFamily="18" charset="-78"/>
              </a:rPr>
              <a:t>FACE ID</a:t>
            </a:r>
            <a:r>
              <a:rPr lang="ar-SA" sz="2800" dirty="0">
                <a:solidFill>
                  <a:srgbClr val="FFC000"/>
                </a:solidFill>
                <a:latin typeface="Simplified Arabic" pitchFamily="18" charset="-78"/>
                <a:ea typeface="Times New Roman" panose="02020603050405020304" pitchFamily="18" charset="0"/>
                <a:cs typeface="Simplified Arabic" pitchFamily="18" charset="-78"/>
              </a:rPr>
              <a:t>للدخول</a:t>
            </a:r>
            <a:r>
              <a:rPr lang="ar-EG" sz="2800" dirty="0">
                <a:solidFill>
                  <a:srgbClr val="FFC000"/>
                </a:solidFill>
                <a:latin typeface="Simplified Arabic" pitchFamily="18" charset="-78"/>
                <a:ea typeface="Times New Roman" panose="02020603050405020304" pitchFamily="18" charset="0"/>
                <a:cs typeface="Simplified Arabic" pitchFamily="18" charset="-78"/>
              </a:rPr>
              <a:t> الي الجهاز واختيار تنفيذ اختبار التوازن لتظهر دائرة زرقاء مباشرة علي المينتور أمام المختبر وعليه أن يقف في المنتصف لتتحول الدائرة الي اللون الأخضر وبذلك الجسم اتخذ الوضع المناسب لتنفيذ الاختبار</a:t>
            </a:r>
            <a:r>
              <a:rPr lang="ar-SA" sz="2800" dirty="0">
                <a:solidFill>
                  <a:srgbClr val="FFC000"/>
                </a:solidFill>
                <a:latin typeface="Simplified Arabic" pitchFamily="18" charset="-78"/>
                <a:ea typeface="Times New Roman" panose="02020603050405020304" pitchFamily="18" charset="0"/>
                <a:cs typeface="Simplified Arabic" pitchFamily="18" charset="-78"/>
              </a:rPr>
              <a:t>.</a:t>
            </a:r>
            <a:endParaRPr lang="en-US" sz="2800" dirty="0">
              <a:solidFill>
                <a:srgbClr val="FFC000"/>
              </a:solidFill>
              <a:latin typeface="Simplified Arabic" pitchFamily="18" charset="-78"/>
              <a:ea typeface="Calibri" panose="020F0502020204030204" pitchFamily="34" charset="0"/>
              <a:cs typeface="Simplified Arabic" pitchFamily="18" charset="-78"/>
            </a:endParaRPr>
          </a:p>
          <a:p>
            <a:pPr marL="342900" lvl="0" indent="-342900" algn="justLow" rtl="1">
              <a:lnSpc>
                <a:spcPct val="200000"/>
              </a:lnSpc>
              <a:spcBef>
                <a:spcPts val="0"/>
              </a:spcBef>
              <a:buClr>
                <a:srgbClr val="FF3300"/>
              </a:buClr>
              <a:buSzTx/>
              <a:buFont typeface="Wingdings" panose="05000000000000000000" pitchFamily="2" charset="2"/>
              <a:buChar char=""/>
            </a:pPr>
            <a:r>
              <a:rPr lang="ar-EG" sz="2800" dirty="0">
                <a:solidFill>
                  <a:srgbClr val="FFC000"/>
                </a:solidFill>
                <a:latin typeface="Simplified Arabic" pitchFamily="18" charset="-78"/>
                <a:ea typeface="Times New Roman" panose="02020603050405020304" pitchFamily="18" charset="0"/>
                <a:cs typeface="Simplified Arabic" pitchFamily="18" charset="-78"/>
              </a:rPr>
              <a:t>يرفع المختبر الزراعين جانبا ويرفع قدمه اليمني بحيث تكون الركبة في مستوي الخصر ويغمض المختبر عينيه وعليه أن يحاول الثبات لأطول فترة ممكنة.</a:t>
            </a:r>
            <a:endParaRPr lang="en-US" sz="2800" dirty="0">
              <a:solidFill>
                <a:srgbClr val="FFC000"/>
              </a:solidFill>
              <a:latin typeface="Simplified Arabic" pitchFamily="18" charset="-78"/>
              <a:ea typeface="Calibri" panose="020F0502020204030204" pitchFamily="34" charset="0"/>
              <a:cs typeface="Simplified Arabic" pitchFamily="18" charset="-78"/>
            </a:endParaRPr>
          </a:p>
          <a:p>
            <a:pPr marL="342900" lvl="0" indent="-342900" algn="justLow" rtl="1">
              <a:lnSpc>
                <a:spcPct val="200000"/>
              </a:lnSpc>
              <a:spcBef>
                <a:spcPts val="0"/>
              </a:spcBef>
              <a:buClr>
                <a:srgbClr val="FF3300"/>
              </a:buClr>
              <a:buSzTx/>
              <a:buFont typeface="Wingdings" panose="05000000000000000000" pitchFamily="2" charset="2"/>
              <a:buChar char=""/>
            </a:pPr>
            <a:r>
              <a:rPr lang="ar-EG" sz="2800" dirty="0">
                <a:solidFill>
                  <a:srgbClr val="FFC000"/>
                </a:solidFill>
                <a:latin typeface="Simplified Arabic" pitchFamily="18" charset="-78"/>
                <a:ea typeface="Times New Roman" panose="02020603050405020304" pitchFamily="18" charset="0"/>
                <a:cs typeface="Simplified Arabic" pitchFamily="18" charset="-78"/>
              </a:rPr>
              <a:t>في النهاية يقوم الجهاز بحساب النسبة التقديرية  لتوازن الجسم.</a:t>
            </a:r>
            <a:endParaRPr lang="en-US" sz="2800" dirty="0">
              <a:solidFill>
                <a:srgbClr val="FFC000"/>
              </a:solidFill>
              <a:latin typeface="Simplified Arabic" pitchFamily="18" charset="-78"/>
              <a:ea typeface="Calibri" panose="020F0502020204030204" pitchFamily="34" charset="0"/>
              <a:cs typeface="Simplified Arabic" pitchFamily="18" charset="-78"/>
            </a:endParaRPr>
          </a:p>
          <a:p>
            <a:endParaRPr lang="ar-EG" dirty="0"/>
          </a:p>
        </p:txBody>
      </p:sp>
    </p:spTree>
    <p:extLst>
      <p:ext uri="{BB962C8B-B14F-4D97-AF65-F5344CB8AC3E}">
        <p14:creationId xmlns:p14="http://schemas.microsoft.com/office/powerpoint/2010/main" val="149501398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9493"/>
            <a:ext cx="2971800" cy="1143000"/>
          </a:xfrm>
        </p:spPr>
        <p:txBody>
          <a:bodyPr>
            <a:normAutofit/>
          </a:bodyPr>
          <a:lstStyle/>
          <a:p>
            <a:pPr algn="ctr" rtl="1"/>
            <a:r>
              <a:rPr lang="ar-EG" sz="6000" dirty="0">
                <a:solidFill>
                  <a:srgbClr val="00B0F0"/>
                </a:solidFill>
                <a:latin typeface="Arabic Typesetting" pitchFamily="66" charset="-78"/>
                <a:cs typeface="Al-Kharashi 3" pitchFamily="2" charset="-78"/>
              </a:rPr>
              <a:t>القيــاس</a:t>
            </a:r>
            <a:endParaRPr lang="en-US" sz="6000" dirty="0">
              <a:solidFill>
                <a:srgbClr val="00B0F0"/>
              </a:solidFill>
              <a:latin typeface="Arabic Typesetting" pitchFamily="66" charset="-78"/>
              <a:cs typeface="Al-Kharashi 3" pitchFamily="2" charset="-78"/>
            </a:endParaRPr>
          </a:p>
        </p:txBody>
      </p:sp>
      <p:sp>
        <p:nvSpPr>
          <p:cNvPr id="3" name="Content Placeholder 2"/>
          <p:cNvSpPr>
            <a:spLocks noGrp="1"/>
          </p:cNvSpPr>
          <p:nvPr>
            <p:ph idx="1"/>
          </p:nvPr>
        </p:nvSpPr>
        <p:spPr>
          <a:xfrm>
            <a:off x="0" y="914400"/>
            <a:ext cx="9144000" cy="5943600"/>
          </a:xfrm>
        </p:spPr>
        <p:txBody>
          <a:bodyPr>
            <a:normAutofit/>
          </a:bodyPr>
          <a:lstStyle/>
          <a:p>
            <a:pPr algn="r" rtl="1">
              <a:buFont typeface="Wingdings" pitchFamily="2" charset="2"/>
              <a:buChar char="q"/>
            </a:pPr>
            <a:r>
              <a:rPr lang="ar-EG" sz="3600" dirty="0">
                <a:solidFill>
                  <a:srgbClr val="00B050"/>
                </a:solidFill>
                <a:latin typeface="Arabic Typesetting" pitchFamily="66" charset="-78"/>
                <a:cs typeface="Al-Kharashi 3" pitchFamily="2" charset="-78"/>
              </a:rPr>
              <a:t>ماهية القياس : </a:t>
            </a:r>
          </a:p>
          <a:p>
            <a:pPr marL="795528" lvl="1" indent="-457200" algn="r" rtl="1">
              <a:buFont typeface="Wingdings" pitchFamily="2" charset="2"/>
              <a:buChar char="v"/>
            </a:pPr>
            <a:r>
              <a:rPr lang="ar-EG" sz="3200" dirty="0">
                <a:solidFill>
                  <a:srgbClr val="FFC000"/>
                </a:solidFill>
                <a:latin typeface="Simplified Arabic" pitchFamily="18" charset="-78"/>
                <a:cs typeface="Simplified Arabic" pitchFamily="18" charset="-78"/>
              </a:rPr>
              <a:t>تقدير الاشياء والمستويات تقديرا كمياً أو كيفياً وفق اطار معين من المقاييس المدرجه .</a:t>
            </a:r>
          </a:p>
          <a:p>
            <a:pPr marL="338328" lvl="1" indent="0" algn="r" rtl="1">
              <a:buNone/>
            </a:pPr>
            <a:endParaRPr lang="ar-EG" sz="400" dirty="0">
              <a:latin typeface="Arabic Typesetting" pitchFamily="66" charset="-78"/>
              <a:cs typeface="Arabic Typesetting" pitchFamily="66" charset="-78"/>
            </a:endParaRPr>
          </a:p>
          <a:p>
            <a:pPr algn="r" rtl="1">
              <a:buFont typeface="Wingdings" pitchFamily="2" charset="2"/>
              <a:buChar char="q"/>
            </a:pPr>
            <a:r>
              <a:rPr lang="ar-EG" sz="3600" dirty="0">
                <a:solidFill>
                  <a:srgbClr val="92D050"/>
                </a:solidFill>
                <a:latin typeface="Arabic Typesetting" pitchFamily="66" charset="-78"/>
                <a:cs typeface="Al-Kharashi 3" pitchFamily="2" charset="-78"/>
              </a:rPr>
              <a:t>العوامل التى يتأثر بها القياس : </a:t>
            </a:r>
          </a:p>
          <a:p>
            <a:pPr marL="621792" lvl="2" indent="0" algn="justLow" rtl="1">
              <a:buNone/>
            </a:pPr>
            <a:r>
              <a:rPr lang="ar-EG" sz="3200" dirty="0">
                <a:solidFill>
                  <a:srgbClr val="FFC000"/>
                </a:solidFill>
                <a:latin typeface="Simplified Arabic" pitchFamily="18" charset="-78"/>
                <a:cs typeface="Simplified Arabic" pitchFamily="18" charset="-78"/>
              </a:rPr>
              <a:t>- الشئ المراد قياسه او السمه المراد قياسها .</a:t>
            </a:r>
          </a:p>
          <a:p>
            <a:pPr marL="621792" lvl="2" indent="0" algn="justLow" rtl="1">
              <a:buNone/>
            </a:pPr>
            <a:r>
              <a:rPr lang="ar-EG" sz="3200" dirty="0">
                <a:solidFill>
                  <a:srgbClr val="FFC000"/>
                </a:solidFill>
                <a:latin typeface="Simplified Arabic" pitchFamily="18" charset="-78"/>
                <a:cs typeface="Simplified Arabic" pitchFamily="18" charset="-78"/>
              </a:rPr>
              <a:t>- الهدف من القياس .</a:t>
            </a:r>
          </a:p>
          <a:p>
            <a:pPr marL="621792" lvl="2" indent="0" algn="justLow" rtl="1">
              <a:buNone/>
            </a:pPr>
            <a:r>
              <a:rPr lang="ar-EG" sz="3200" dirty="0">
                <a:solidFill>
                  <a:srgbClr val="FFC000"/>
                </a:solidFill>
                <a:latin typeface="Simplified Arabic" pitchFamily="18" charset="-78"/>
                <a:cs typeface="Simplified Arabic" pitchFamily="18" charset="-78"/>
              </a:rPr>
              <a:t>- نوع المقياس ووحده القياس المستخدمة .</a:t>
            </a:r>
          </a:p>
          <a:p>
            <a:pPr marL="621792" lvl="2" indent="0" algn="justLow" rtl="1">
              <a:buNone/>
            </a:pPr>
            <a:r>
              <a:rPr lang="ar-EG" sz="3200" dirty="0">
                <a:solidFill>
                  <a:srgbClr val="FFC000"/>
                </a:solidFill>
                <a:latin typeface="Simplified Arabic" pitchFamily="18" charset="-78"/>
                <a:cs typeface="Simplified Arabic" pitchFamily="18" charset="-78"/>
              </a:rPr>
              <a:t>- طرق القياس ومدى تدريب الذى يقوم بالقياس .</a:t>
            </a:r>
          </a:p>
          <a:p>
            <a:pPr marL="338328" lvl="1" indent="0" algn="r" rtl="1">
              <a:buNone/>
            </a:pPr>
            <a:endParaRPr lang="ar-EG" dirty="0">
              <a:latin typeface="Arabic Typesetting" pitchFamily="66" charset="-78"/>
              <a:cs typeface="Arabic Typesetting" pitchFamily="66" charset="-78"/>
            </a:endParaRPr>
          </a:p>
          <a:p>
            <a:pPr marL="852678" lvl="1" indent="-514350" algn="r" rtl="1">
              <a:buFont typeface="+mj-lt"/>
              <a:buAutoNum type="arabicPeriod"/>
            </a:pPr>
            <a:endParaRPr lang="ar-EG" dirty="0">
              <a:latin typeface="Arabic Typesetting" pitchFamily="66" charset="-78"/>
              <a:cs typeface="Arabic Typesetting" pitchFamily="66" charset="-78"/>
            </a:endParaRPr>
          </a:p>
        </p:txBody>
      </p:sp>
    </p:spTree>
    <p:extLst>
      <p:ext uri="{BB962C8B-B14F-4D97-AF65-F5344CB8AC3E}">
        <p14:creationId xmlns:p14="http://schemas.microsoft.com/office/powerpoint/2010/main" val="3420413700"/>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4938"/>
            <a:ext cx="9296400" cy="683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9997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469"/>
            <a:ext cx="9144000" cy="6629399"/>
          </a:xfrm>
        </p:spPr>
        <p:txBody>
          <a:bodyPr>
            <a:normAutofit/>
          </a:bodyPr>
          <a:lstStyle/>
          <a:p>
            <a:pPr algn="ctr" rtl="1">
              <a:buFont typeface="Wingdings" pitchFamily="2" charset="2"/>
              <a:buChar char="q"/>
            </a:pPr>
            <a:r>
              <a:rPr lang="ar-EG" sz="6000" b="1" dirty="0">
                <a:solidFill>
                  <a:srgbClr val="FF0000"/>
                </a:solidFill>
                <a:latin typeface="Arabic Typesetting" pitchFamily="66" charset="-78"/>
                <a:cs typeface="Arabic Typesetting" pitchFamily="66" charset="-78"/>
              </a:rPr>
              <a:t>المؤشرات الأنثروبومترية الحديثة :</a:t>
            </a:r>
          </a:p>
          <a:p>
            <a:pPr algn="ctr" rtl="1"/>
            <a:r>
              <a:rPr lang="ar-EG" sz="3900" dirty="0">
                <a:solidFill>
                  <a:srgbClr val="00B050"/>
                </a:solidFill>
                <a:latin typeface="Simplified Arabic" pitchFamily="18" charset="-78"/>
                <a:cs typeface="Simplified Arabic" pitchFamily="18" charset="-78"/>
              </a:rPr>
              <a:t>أصبحت المؤشرات الأنثروبومترية أحد الوسائل المهمة في تقييم النمو الجسمي للفرد وتقييم النسب الجسمية لفئات العمر المختلفة مما جعلها أساساً لأغلب الدراسات التي تناولت رصد وتقييم الحالة الصحية للأطفال والمراهقين بما في ذلك الكشف عن الأمراض المرتبطة بزيادة الوزن والسمنة أو المرتبطة بسوء التغذية مثل الهزال والتقزم، كما أنها توضح أنماط النمو مما جعلها تلعب دوراً هاما في الحد من هذه المخاطر ووضع الخطط لمواجهتها والتغلب عليها</a:t>
            </a:r>
          </a:p>
        </p:txBody>
      </p:sp>
    </p:spTree>
    <p:extLst>
      <p:ext uri="{BB962C8B-B14F-4D97-AF65-F5344CB8AC3E}">
        <p14:creationId xmlns:p14="http://schemas.microsoft.com/office/powerpoint/2010/main" val="192933374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2" y="0"/>
            <a:ext cx="9123218" cy="6858000"/>
          </a:xfrm>
        </p:spPr>
        <p:txBody>
          <a:bodyPr>
            <a:normAutofit lnSpcReduction="10000"/>
          </a:bodyPr>
          <a:lstStyle/>
          <a:p>
            <a:pPr algn="justLow" rtl="1"/>
            <a:r>
              <a:rPr lang="ar-EG" sz="4000" dirty="0">
                <a:solidFill>
                  <a:srgbClr val="FFC000"/>
                </a:solidFill>
                <a:latin typeface="Simplified Arabic" pitchFamily="18" charset="-78"/>
                <a:cs typeface="Simplified Arabic" pitchFamily="18" charset="-78"/>
              </a:rPr>
              <a:t>لذلك أصبح تقييم الخصائص الأنثروبومترية لمستوي نمو الجسم أساس في عملية الانتقاء وتحديد المواهب وكذلك للتنبؤ ببعض الأمراض والمخاطر الصحية المتوقع حدوثها في المستقبل القريب، خاصة بالنسبة لأمراض القلب والأوعية الدموية والسمنة</a:t>
            </a:r>
            <a:r>
              <a:rPr lang="en-US" sz="4000" dirty="0">
                <a:solidFill>
                  <a:srgbClr val="FFC000"/>
                </a:solidFill>
                <a:latin typeface="Simplified Arabic" pitchFamily="18" charset="-78"/>
                <a:cs typeface="Simplified Arabic" pitchFamily="18" charset="-78"/>
              </a:rPr>
              <a:t>. </a:t>
            </a:r>
            <a:r>
              <a:rPr lang="ar-EG" sz="4000" dirty="0">
                <a:solidFill>
                  <a:srgbClr val="FFC000"/>
                </a:solidFill>
                <a:latin typeface="Simplified Arabic" pitchFamily="18" charset="-78"/>
                <a:cs typeface="Simplified Arabic" pitchFamily="18" charset="-78"/>
              </a:rPr>
              <a:t>بالنسبة</a:t>
            </a:r>
            <a:r>
              <a:rPr lang="ar-SA" sz="4000" dirty="0">
                <a:solidFill>
                  <a:srgbClr val="FFC000"/>
                </a:solidFill>
                <a:latin typeface="Simplified Arabic" pitchFamily="18" charset="-78"/>
                <a:cs typeface="Simplified Arabic" pitchFamily="18" charset="-78"/>
              </a:rPr>
              <a:t> لمصطلح</a:t>
            </a:r>
            <a:r>
              <a:rPr lang="ar-EG" sz="4000" dirty="0">
                <a:solidFill>
                  <a:srgbClr val="FFC000"/>
                </a:solidFill>
                <a:latin typeface="Simplified Arabic" pitchFamily="18" charset="-78"/>
                <a:cs typeface="Simplified Arabic" pitchFamily="18" charset="-78"/>
              </a:rPr>
              <a:t> المؤشرات الأنثروبومترية فهو ليس بالجديد وزادت أهميتها بعدما أكدت العديد من الدراسات ارتباطها بالحالة الصحية والحالة التغذوية ومدي تطور عمليات النمو، وبالتالي يمكن أن توفر هذه المؤشرات تحديد الاختلافات في نسبة الجسم بين السكان ويمكن أيضًا تحسينها للاستفادة منها في عملية التشخيص والعلاج.</a:t>
            </a:r>
            <a:endParaRPr lang="en-US" sz="4000" dirty="0">
              <a:solidFill>
                <a:srgbClr val="FFC000"/>
              </a:solidFill>
              <a:latin typeface="Simplified Arabic" pitchFamily="18" charset="-78"/>
              <a:cs typeface="Simplified Arabic" pitchFamily="18" charset="-78"/>
            </a:endParaRPr>
          </a:p>
          <a:p>
            <a:pPr algn="r" rtl="1"/>
            <a:endParaRPr lang="ar-EG" sz="3600" dirty="0">
              <a:latin typeface="Simplified Arabic" pitchFamily="18" charset="-78"/>
              <a:cs typeface="Simplified Arabic" pitchFamily="18" charset="-78"/>
            </a:endParaRPr>
          </a:p>
        </p:txBody>
      </p:sp>
    </p:spTree>
    <p:extLst>
      <p:ext uri="{BB962C8B-B14F-4D97-AF65-F5344CB8AC3E}">
        <p14:creationId xmlns:p14="http://schemas.microsoft.com/office/powerpoint/2010/main" val="199126979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4" y="0"/>
            <a:ext cx="9130145" cy="6858000"/>
          </a:xfrm>
        </p:spPr>
        <p:txBody>
          <a:bodyPr/>
          <a:lstStyle/>
          <a:p>
            <a:pPr indent="530225" algn="justLow" rtl="1">
              <a:lnSpc>
                <a:spcPct val="115000"/>
              </a:lnSpc>
              <a:spcAft>
                <a:spcPts val="1000"/>
              </a:spcAft>
            </a:pPr>
            <a:r>
              <a:rPr lang="ar-EG" sz="3200" kern="100" dirty="0">
                <a:solidFill>
                  <a:srgbClr val="00B0F0"/>
                </a:solidFill>
                <a:latin typeface="Calibri"/>
                <a:ea typeface="游明朝"/>
                <a:cs typeface="Simplified Arabic"/>
              </a:rPr>
              <a:t>المؤشرات الأنثروبومترية الأساسية هي الطول والوزن إنها ضرورية لتفسير القياسات لكن من الواضح أن قيمة وزن الجسم وحدها لا معني لها إلا إذا كانت مرتبطة بعمر الفرد أو طوله (منظمة الصحة العالمية، 1995)</a:t>
            </a:r>
            <a:r>
              <a:rPr lang="en-US" sz="3200" kern="100" dirty="0">
                <a:solidFill>
                  <a:srgbClr val="00B0F0"/>
                </a:solidFill>
                <a:latin typeface="Simplified Arabic"/>
                <a:ea typeface="游明朝"/>
                <a:cs typeface="Arial"/>
              </a:rPr>
              <a:t>  </a:t>
            </a:r>
            <a:r>
              <a:rPr lang="ar-EG" sz="3200" kern="100" dirty="0">
                <a:solidFill>
                  <a:srgbClr val="00B0F0"/>
                </a:solidFill>
                <a:latin typeface="Calibri"/>
                <a:ea typeface="游明朝"/>
                <a:cs typeface="Simplified Arabic"/>
              </a:rPr>
              <a:t>فالجمع بين الوزن والطول قد ينتج مؤشر كتلة الجسم</a:t>
            </a:r>
            <a:r>
              <a:rPr lang="ar-EG" sz="800" kern="100" dirty="0">
                <a:solidFill>
                  <a:srgbClr val="00B0F0"/>
                </a:solidFill>
                <a:latin typeface="Calibri"/>
                <a:ea typeface="游明朝"/>
                <a:cs typeface="Simplified Arabic"/>
              </a:rPr>
              <a:t> </a:t>
            </a:r>
            <a:r>
              <a:rPr lang="en-US" sz="3200" kern="100" dirty="0">
                <a:solidFill>
                  <a:srgbClr val="00B0F0"/>
                </a:solidFill>
                <a:latin typeface="Simplified Arabic"/>
                <a:ea typeface="游明朝"/>
                <a:cs typeface="Arial"/>
              </a:rPr>
              <a:t>(</a:t>
            </a:r>
            <a:r>
              <a:rPr lang="en-US" sz="3200" kern="100" dirty="0" err="1">
                <a:solidFill>
                  <a:srgbClr val="00B0F0"/>
                </a:solidFill>
                <a:latin typeface="Times New Roman"/>
                <a:ea typeface="游明朝"/>
                <a:cs typeface="Arial"/>
              </a:rPr>
              <a:t>Wt</a:t>
            </a:r>
            <a:r>
              <a:rPr lang="en-US" sz="3200" kern="100" dirty="0">
                <a:solidFill>
                  <a:srgbClr val="00B0F0"/>
                </a:solidFill>
                <a:latin typeface="Simplified Arabic"/>
                <a:ea typeface="游明朝"/>
                <a:cs typeface="Arial"/>
              </a:rPr>
              <a:t>/</a:t>
            </a:r>
            <a:r>
              <a:rPr lang="en-US" sz="700" kern="100" dirty="0">
                <a:solidFill>
                  <a:srgbClr val="00B0F0"/>
                </a:solidFill>
                <a:latin typeface="Simplified Arabic"/>
                <a:ea typeface="游明朝"/>
                <a:cs typeface="Arial"/>
              </a:rPr>
              <a:t> </a:t>
            </a:r>
            <a:r>
              <a:rPr lang="en-US" sz="3200" kern="100" dirty="0">
                <a:solidFill>
                  <a:srgbClr val="00B0F0"/>
                </a:solidFill>
                <a:latin typeface="Times New Roman"/>
                <a:ea typeface="游明朝"/>
                <a:cs typeface="Arial"/>
              </a:rPr>
              <a:t>Ht2</a:t>
            </a:r>
            <a:r>
              <a:rPr lang="en-US" sz="3200" kern="100" dirty="0">
                <a:solidFill>
                  <a:srgbClr val="00B0F0"/>
                </a:solidFill>
                <a:latin typeface="Simplified Arabic"/>
                <a:ea typeface="游明朝"/>
                <a:cs typeface="Arial"/>
              </a:rPr>
              <a:t>)</a:t>
            </a:r>
            <a:r>
              <a:rPr lang="en-US" sz="800" kern="100" dirty="0">
                <a:solidFill>
                  <a:srgbClr val="00B0F0"/>
                </a:solidFill>
                <a:latin typeface="Simplified Arabic"/>
                <a:ea typeface="游明朝"/>
                <a:cs typeface="Arial"/>
              </a:rPr>
              <a:t> </a:t>
            </a:r>
            <a:r>
              <a:rPr lang="ar-EG" sz="3200" kern="100" dirty="0">
                <a:solidFill>
                  <a:srgbClr val="00B0F0"/>
                </a:solidFill>
                <a:latin typeface="Calibri"/>
                <a:ea typeface="游明朝"/>
                <a:cs typeface="Simplified Arabic"/>
              </a:rPr>
              <a:t>أو مؤشر </a:t>
            </a:r>
            <a:r>
              <a:rPr lang="en-US" sz="3200" kern="100" dirty="0">
                <a:solidFill>
                  <a:srgbClr val="00B0F0"/>
                </a:solidFill>
                <a:latin typeface="Times New Roman"/>
                <a:ea typeface="游明朝"/>
                <a:cs typeface="Arial"/>
              </a:rPr>
              <a:t>Pondera (</a:t>
            </a:r>
            <a:r>
              <a:rPr lang="en-US" sz="3200" kern="100" dirty="0" err="1">
                <a:solidFill>
                  <a:srgbClr val="00B0F0"/>
                </a:solidFill>
                <a:latin typeface="Times New Roman"/>
                <a:ea typeface="游明朝"/>
                <a:cs typeface="Arial"/>
              </a:rPr>
              <a:t>Wt</a:t>
            </a:r>
            <a:r>
              <a:rPr lang="en-US" sz="3200" kern="100" dirty="0">
                <a:solidFill>
                  <a:srgbClr val="00B0F0"/>
                </a:solidFill>
                <a:latin typeface="Times New Roman"/>
                <a:ea typeface="游明朝"/>
                <a:cs typeface="Arial"/>
              </a:rPr>
              <a:t> / Ht3</a:t>
            </a:r>
            <a:r>
              <a:rPr lang="en-US" sz="3200" kern="100" dirty="0">
                <a:solidFill>
                  <a:srgbClr val="00B0F0"/>
                </a:solidFill>
                <a:latin typeface="Simplified Arabic"/>
                <a:ea typeface="游明朝"/>
                <a:cs typeface="Arial"/>
              </a:rPr>
              <a:t>)</a:t>
            </a:r>
            <a:endParaRPr lang="en-US" sz="2400" dirty="0">
              <a:solidFill>
                <a:srgbClr val="00B0F0"/>
              </a:solidFill>
              <a:latin typeface="Calibri"/>
              <a:ea typeface="MS Mincho"/>
              <a:cs typeface="Arial"/>
            </a:endParaRPr>
          </a:p>
          <a:p>
            <a:pPr algn="r" rtl="1"/>
            <a:r>
              <a:rPr lang="ar-EG" sz="3600" dirty="0">
                <a:solidFill>
                  <a:srgbClr val="FF0000"/>
                </a:solidFill>
              </a:rPr>
              <a:t>تعريفها :</a:t>
            </a:r>
            <a:r>
              <a:rPr lang="ar-EG" sz="3200" kern="100" dirty="0">
                <a:solidFill>
                  <a:srgbClr val="FFC000"/>
                </a:solidFill>
                <a:latin typeface="Calibri"/>
                <a:ea typeface="游明朝"/>
                <a:cs typeface="Simplified Arabic"/>
              </a:rPr>
              <a:t>ناتج</a:t>
            </a:r>
            <a:r>
              <a:rPr lang="ar-EG" sz="3600" dirty="0">
                <a:solidFill>
                  <a:srgbClr val="FFC000"/>
                </a:solidFill>
              </a:rPr>
              <a:t> </a:t>
            </a:r>
            <a:r>
              <a:rPr lang="ar-EG" sz="3200" kern="100" dirty="0">
                <a:solidFill>
                  <a:srgbClr val="FFC000"/>
                </a:solidFill>
                <a:latin typeface="Calibri"/>
                <a:ea typeface="游明朝"/>
                <a:cs typeface="Simplified Arabic"/>
              </a:rPr>
              <a:t>العلاقة المتبادلة بين متغيرين أو أكثر لتقييم مؤشر أنثروبومتري آخر يعطي دلالة عن حالة الفرد النمائية أو الصحية أو التغذوية.</a:t>
            </a:r>
          </a:p>
          <a:p>
            <a:pPr algn="r" rtl="1"/>
            <a:r>
              <a:rPr lang="ar-EG" sz="3200" kern="100" dirty="0">
                <a:solidFill>
                  <a:srgbClr val="FFC000"/>
                </a:solidFill>
                <a:latin typeface="Calibri"/>
                <a:ea typeface="游明朝"/>
                <a:cs typeface="Simplified Arabic"/>
              </a:rPr>
              <a:t>ناتج التفاعل بين اكثر من مؤشر أنثروبومتري ولديه القدرة علي تقييم حالة الفرد النمائية أو الصحية أو التغذوية.</a:t>
            </a:r>
          </a:p>
          <a:p>
            <a:pPr algn="r" rtl="1"/>
            <a:endParaRPr lang="en-US" sz="3200" kern="100" dirty="0">
              <a:latin typeface="Calibri"/>
              <a:ea typeface="游明朝"/>
              <a:cs typeface="Simplified Arabic"/>
            </a:endParaRPr>
          </a:p>
          <a:p>
            <a:pPr algn="r" rtl="1"/>
            <a:endParaRPr lang="ar-EG" sz="3600" dirty="0">
              <a:solidFill>
                <a:srgbClr val="FF0000"/>
              </a:solidFill>
            </a:endParaRPr>
          </a:p>
        </p:txBody>
      </p:sp>
    </p:spTree>
    <p:extLst>
      <p:ext uri="{BB962C8B-B14F-4D97-AF65-F5344CB8AC3E}">
        <p14:creationId xmlns:p14="http://schemas.microsoft.com/office/powerpoint/2010/main" val="246936875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87" y="152400"/>
            <a:ext cx="8839200" cy="1219200"/>
          </a:xfrm>
        </p:spPr>
        <p:txBody>
          <a:bodyPr>
            <a:noAutofit/>
          </a:bodyPr>
          <a:lstStyle/>
          <a:p>
            <a:pPr lvl="0" algn="ctr" rtl="1"/>
            <a:r>
              <a:rPr lang="ar-EG" sz="3200" b="1" dirty="0">
                <a:solidFill>
                  <a:schemeClr val="accent2">
                    <a:lumMod val="60000"/>
                    <a:lumOff val="40000"/>
                  </a:schemeClr>
                </a:solidFill>
              </a:rPr>
              <a:t>مؤشر الخصر بالنسبة لطول الجسم </a:t>
            </a:r>
            <a:r>
              <a:rPr lang="ar-EG" sz="3200" dirty="0">
                <a:solidFill>
                  <a:schemeClr val="accent2">
                    <a:lumMod val="60000"/>
                    <a:lumOff val="40000"/>
                  </a:schemeClr>
                </a:solidFill>
              </a:rPr>
              <a:t>(</a:t>
            </a:r>
            <a:r>
              <a:rPr lang="en-US" sz="3200" dirty="0" err="1">
                <a:solidFill>
                  <a:schemeClr val="accent2">
                    <a:lumMod val="60000"/>
                    <a:lumOff val="40000"/>
                  </a:schemeClr>
                </a:solidFill>
              </a:rPr>
              <a:t>WHtR</a:t>
            </a:r>
            <a:r>
              <a:rPr lang="ar-EG" sz="3200" dirty="0">
                <a:solidFill>
                  <a:schemeClr val="accent2">
                    <a:lumMod val="60000"/>
                    <a:lumOff val="40000"/>
                  </a:schemeClr>
                </a:solidFill>
              </a:rPr>
              <a:t>)</a:t>
            </a:r>
            <a:r>
              <a:rPr lang="ar-EG" sz="3200" b="1" dirty="0">
                <a:solidFill>
                  <a:schemeClr val="accent2">
                    <a:lumMod val="60000"/>
                    <a:lumOff val="40000"/>
                  </a:schemeClr>
                </a:solidFill>
              </a:rPr>
              <a:t> </a:t>
            </a:r>
            <a:r>
              <a:rPr lang="en-US" sz="3200" dirty="0">
                <a:solidFill>
                  <a:schemeClr val="accent2">
                    <a:lumMod val="60000"/>
                    <a:lumOff val="40000"/>
                  </a:schemeClr>
                </a:solidFill>
              </a:rPr>
              <a:t>Waist to-Height-Ratio </a:t>
            </a:r>
            <a:br>
              <a:rPr lang="en-US" sz="3200" dirty="0">
                <a:solidFill>
                  <a:schemeClr val="accent2">
                    <a:lumMod val="60000"/>
                    <a:lumOff val="40000"/>
                  </a:schemeClr>
                </a:solidFill>
              </a:rPr>
            </a:br>
            <a:endParaRPr lang="ar-EG" sz="3200" dirty="0">
              <a:solidFill>
                <a:schemeClr val="accent2">
                  <a:lumMod val="60000"/>
                  <a:lumOff val="40000"/>
                </a:schemeClr>
              </a:solidFill>
            </a:endParaRPr>
          </a:p>
        </p:txBody>
      </p:sp>
      <p:sp>
        <p:nvSpPr>
          <p:cNvPr id="3" name="Content Placeholder 2"/>
          <p:cNvSpPr>
            <a:spLocks noGrp="1"/>
          </p:cNvSpPr>
          <p:nvPr>
            <p:ph idx="1"/>
          </p:nvPr>
        </p:nvSpPr>
        <p:spPr>
          <a:xfrm>
            <a:off x="6927" y="1442258"/>
            <a:ext cx="9137073" cy="5410200"/>
          </a:xfrm>
        </p:spPr>
        <p:txBody>
          <a:bodyPr/>
          <a:lstStyle/>
          <a:p>
            <a:pPr algn="justLow" rtl="1"/>
            <a:r>
              <a:rPr lang="ar-EG" sz="3600" dirty="0">
                <a:solidFill>
                  <a:srgbClr val="00B050"/>
                </a:solidFill>
                <a:latin typeface="Simplified Arabic" pitchFamily="18" charset="-78"/>
                <a:cs typeface="Simplified Arabic" pitchFamily="18" charset="-78"/>
              </a:rPr>
              <a:t>ظهر هذا المؤشر في السنوات الأخيرة وأصبح يستخدم في الدراسات العلمية والتي أكدت أن هذا المؤشر ربما يكون أكفأ من مؤشر محيط الخصر </a:t>
            </a:r>
            <a:r>
              <a:rPr lang="en-US" sz="3600" dirty="0">
                <a:solidFill>
                  <a:srgbClr val="00B050"/>
                </a:solidFill>
                <a:latin typeface="Simplified Arabic" pitchFamily="18" charset="-78"/>
                <a:cs typeface="Simplified Arabic" pitchFamily="18" charset="-78"/>
              </a:rPr>
              <a:t> Waist Circumference </a:t>
            </a:r>
            <a:r>
              <a:rPr lang="ar-EG" sz="3600" dirty="0">
                <a:solidFill>
                  <a:srgbClr val="00B050"/>
                </a:solidFill>
                <a:latin typeface="Simplified Arabic" pitchFamily="18" charset="-78"/>
                <a:cs typeface="Simplified Arabic" pitchFamily="18" charset="-78"/>
              </a:rPr>
              <a:t>للتنبؤ بخطر الإصابة بأمراض القلب والأوعية الدموية كما أشارت أحد الدراسات الحديثة أن هذا المؤشر يعتبر الأقوى والأكفأ مع الأطفال والمراهقين للتنبؤ بعوامل الخطر القلبية الوعائية. </a:t>
            </a:r>
            <a:endParaRPr lang="en-US" sz="3600" dirty="0">
              <a:solidFill>
                <a:srgbClr val="00B050"/>
              </a:solidFill>
              <a:latin typeface="Simplified Arabic" pitchFamily="18" charset="-78"/>
              <a:cs typeface="Simplified Arabic" pitchFamily="18" charset="-78"/>
            </a:endParaRPr>
          </a:p>
          <a:p>
            <a:pPr algn="r" rtl="1"/>
            <a:endParaRPr lang="ar-EG" dirty="0"/>
          </a:p>
        </p:txBody>
      </p:sp>
    </p:spTree>
    <p:extLst>
      <p:ext uri="{BB962C8B-B14F-4D97-AF65-F5344CB8AC3E}">
        <p14:creationId xmlns:p14="http://schemas.microsoft.com/office/powerpoint/2010/main" val="281586570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4" y="152400"/>
            <a:ext cx="8763000" cy="1143000"/>
          </a:xfrm>
        </p:spPr>
        <p:txBody>
          <a:bodyPr>
            <a:noAutofit/>
          </a:bodyPr>
          <a:lstStyle/>
          <a:p>
            <a:pPr lvl="0" algn="ctr" rtl="1"/>
            <a:r>
              <a:rPr lang="ar-SA" sz="3200" b="1" dirty="0">
                <a:solidFill>
                  <a:schemeClr val="accent2">
                    <a:lumMod val="60000"/>
                    <a:lumOff val="40000"/>
                  </a:schemeClr>
                </a:solidFill>
              </a:rPr>
              <a:t>محيط</a:t>
            </a:r>
            <a:r>
              <a:rPr lang="ar-EG" sz="3200" b="1" dirty="0">
                <a:solidFill>
                  <a:schemeClr val="accent2">
                    <a:lumMod val="60000"/>
                    <a:lumOff val="40000"/>
                  </a:schemeClr>
                </a:solidFill>
              </a:rPr>
              <a:t> منتصف الزراع </a:t>
            </a:r>
            <a:r>
              <a:rPr lang="ar-EG" sz="3200" dirty="0">
                <a:solidFill>
                  <a:schemeClr val="accent2">
                    <a:lumMod val="60000"/>
                    <a:lumOff val="40000"/>
                  </a:schemeClr>
                </a:solidFill>
              </a:rPr>
              <a:t>(</a:t>
            </a:r>
            <a:r>
              <a:rPr lang="en-US" sz="3200" dirty="0">
                <a:solidFill>
                  <a:schemeClr val="accent2">
                    <a:lumMod val="60000"/>
                    <a:lumOff val="40000"/>
                  </a:schemeClr>
                </a:solidFill>
              </a:rPr>
              <a:t>MUAC</a:t>
            </a:r>
            <a:r>
              <a:rPr lang="ar-EG" sz="3200" dirty="0">
                <a:solidFill>
                  <a:schemeClr val="accent2">
                    <a:lumMod val="60000"/>
                    <a:lumOff val="40000"/>
                  </a:schemeClr>
                </a:solidFill>
              </a:rPr>
              <a:t>) </a:t>
            </a:r>
            <a:r>
              <a:rPr lang="en-US" sz="3200" dirty="0">
                <a:solidFill>
                  <a:schemeClr val="accent2">
                    <a:lumMod val="60000"/>
                    <a:lumOff val="40000"/>
                  </a:schemeClr>
                </a:solidFill>
              </a:rPr>
              <a:t>Midpoint Upper Arm Circumference</a:t>
            </a:r>
            <a:br>
              <a:rPr lang="en-US" sz="3200" dirty="0">
                <a:solidFill>
                  <a:schemeClr val="accent2">
                    <a:lumMod val="60000"/>
                    <a:lumOff val="40000"/>
                  </a:schemeClr>
                </a:solidFill>
              </a:rPr>
            </a:br>
            <a:endParaRPr lang="ar-EG" sz="3200" dirty="0">
              <a:solidFill>
                <a:schemeClr val="accent2">
                  <a:lumMod val="60000"/>
                  <a:lumOff val="40000"/>
                </a:schemeClr>
              </a:solidFill>
            </a:endParaRPr>
          </a:p>
        </p:txBody>
      </p:sp>
      <p:sp>
        <p:nvSpPr>
          <p:cNvPr id="3" name="Content Placeholder 2"/>
          <p:cNvSpPr>
            <a:spLocks noGrp="1"/>
          </p:cNvSpPr>
          <p:nvPr>
            <p:ph idx="1"/>
          </p:nvPr>
        </p:nvSpPr>
        <p:spPr>
          <a:xfrm>
            <a:off x="0" y="1143000"/>
            <a:ext cx="9125989" cy="5715000"/>
          </a:xfrm>
        </p:spPr>
        <p:txBody>
          <a:bodyPr>
            <a:normAutofit/>
          </a:bodyPr>
          <a:lstStyle/>
          <a:p>
            <a:pPr algn="justLow" rtl="1"/>
            <a:r>
              <a:rPr lang="ar-EG" dirty="0">
                <a:solidFill>
                  <a:srgbClr val="00B0F0"/>
                </a:solidFill>
                <a:latin typeface="Simplified Arabic" pitchFamily="18" charset="-78"/>
                <a:cs typeface="Simplified Arabic" pitchFamily="18" charset="-78"/>
              </a:rPr>
              <a:t>أحد أهم المؤشرات الأنثروبومترية الحديثة للكشف عن سوء التغذية بين الأطفال والمراهقين والمعتمد والموصي باستخدامه من قبل منظمة الصحة العالمية </a:t>
            </a:r>
            <a:r>
              <a:rPr lang="en-US" b="1" dirty="0">
                <a:solidFill>
                  <a:srgbClr val="00B0F0"/>
                </a:solidFill>
                <a:latin typeface="Simplified Arabic" pitchFamily="18" charset="-78"/>
                <a:cs typeface="Simplified Arabic" pitchFamily="18" charset="-78"/>
              </a:rPr>
              <a:t>WHO</a:t>
            </a:r>
            <a:r>
              <a:rPr lang="ar-EG" dirty="0">
                <a:solidFill>
                  <a:srgbClr val="00B0F0"/>
                </a:solidFill>
                <a:latin typeface="Simplified Arabic" pitchFamily="18" charset="-78"/>
                <a:cs typeface="Simplified Arabic" pitchFamily="18" charset="-78"/>
              </a:rPr>
              <a:t> والتي أشارت اليه في تقريرها عن مراقبة التغذية بالبلدان النامية لسهولته وقدرته على الكشف عن نقص وسوء التغذية خاصة وأنها تسبب معدلات وفيات خاصة بين الأطفال من سن شهرين إلى خمس سنوات وقد ذكرت منظمة الصحة العالمية في تقريرها أن الأشخاص الذي يكون مؤشر </a:t>
            </a:r>
            <a:r>
              <a:rPr lang="en-US" b="1" dirty="0">
                <a:solidFill>
                  <a:srgbClr val="00B0F0"/>
                </a:solidFill>
                <a:latin typeface="Simplified Arabic" pitchFamily="18" charset="-78"/>
                <a:cs typeface="Simplified Arabic" pitchFamily="18" charset="-78"/>
              </a:rPr>
              <a:t>MUAC&lt;115mm</a:t>
            </a:r>
            <a:r>
              <a:rPr lang="en-US" dirty="0">
                <a:solidFill>
                  <a:srgbClr val="00B0F0"/>
                </a:solidFill>
                <a:latin typeface="Simplified Arabic" pitchFamily="18" charset="-78"/>
                <a:cs typeface="Simplified Arabic" pitchFamily="18" charset="-78"/>
              </a:rPr>
              <a:t> </a:t>
            </a:r>
            <a:r>
              <a:rPr lang="ar-EG" dirty="0">
                <a:solidFill>
                  <a:srgbClr val="00B0F0"/>
                </a:solidFill>
                <a:latin typeface="Simplified Arabic" pitchFamily="18" charset="-78"/>
                <a:cs typeface="Simplified Arabic" pitchFamily="18" charset="-78"/>
              </a:rPr>
              <a:t>هم مصابون بسوء التغذية، يتم قياسه عند نقطة المنتصف بين طرف الكتف وطرف الكوع، وقد أشارت التقارير الحديثة أن المتوسط الطبيعي </a:t>
            </a:r>
            <a:r>
              <a:rPr lang="ar-EG" b="1" dirty="0">
                <a:solidFill>
                  <a:srgbClr val="00B0F0"/>
                </a:solidFill>
                <a:latin typeface="Simplified Arabic" pitchFamily="18" charset="-78"/>
                <a:cs typeface="Simplified Arabic" pitchFamily="18" charset="-78"/>
              </a:rPr>
              <a:t>للـ </a:t>
            </a:r>
            <a:r>
              <a:rPr lang="en-US" b="1" dirty="0">
                <a:solidFill>
                  <a:srgbClr val="00B0F0"/>
                </a:solidFill>
                <a:latin typeface="Simplified Arabic" pitchFamily="18" charset="-78"/>
                <a:cs typeface="Simplified Arabic" pitchFamily="18" charset="-78"/>
              </a:rPr>
              <a:t>MUAC</a:t>
            </a:r>
            <a:r>
              <a:rPr lang="ar-EG" b="1" dirty="0">
                <a:solidFill>
                  <a:srgbClr val="00B0F0"/>
                </a:solidFill>
                <a:latin typeface="Simplified Arabic" pitchFamily="18" charset="-78"/>
                <a:cs typeface="Simplified Arabic" pitchFamily="18" charset="-78"/>
              </a:rPr>
              <a:t> للذكور </a:t>
            </a:r>
            <a:r>
              <a:rPr lang="en-US" b="1" dirty="0">
                <a:solidFill>
                  <a:srgbClr val="00B0F0"/>
                </a:solidFill>
                <a:latin typeface="Simplified Arabic" pitchFamily="18" charset="-78"/>
                <a:cs typeface="Simplified Arabic" pitchFamily="18" charset="-78"/>
              </a:rPr>
              <a:t>&lt; 23cm</a:t>
            </a:r>
            <a:r>
              <a:rPr lang="en-US" dirty="0">
                <a:solidFill>
                  <a:srgbClr val="00B0F0"/>
                </a:solidFill>
                <a:latin typeface="Simplified Arabic" pitchFamily="18" charset="-78"/>
                <a:cs typeface="Simplified Arabic" pitchFamily="18" charset="-78"/>
              </a:rPr>
              <a:t> </a:t>
            </a:r>
            <a:r>
              <a:rPr lang="ar-EG" dirty="0">
                <a:solidFill>
                  <a:srgbClr val="00B0F0"/>
                </a:solidFill>
                <a:latin typeface="Simplified Arabic" pitchFamily="18" charset="-78"/>
                <a:cs typeface="Simplified Arabic" pitchFamily="18" charset="-78"/>
              </a:rPr>
              <a:t>، </a:t>
            </a:r>
            <a:r>
              <a:rPr lang="ar-EG" b="1" dirty="0">
                <a:solidFill>
                  <a:srgbClr val="00B0F0"/>
                </a:solidFill>
                <a:latin typeface="Simplified Arabic" pitchFamily="18" charset="-78"/>
                <a:cs typeface="Simplified Arabic" pitchFamily="18" charset="-78"/>
              </a:rPr>
              <a:t>للإناث </a:t>
            </a:r>
            <a:r>
              <a:rPr lang="en-US" b="1" dirty="0">
                <a:solidFill>
                  <a:srgbClr val="00B0F0"/>
                </a:solidFill>
                <a:latin typeface="Simplified Arabic" pitchFamily="18" charset="-78"/>
                <a:cs typeface="Simplified Arabic" pitchFamily="18" charset="-78"/>
              </a:rPr>
              <a:t>&lt; 22cm</a:t>
            </a:r>
            <a:r>
              <a:rPr lang="ar-EG" dirty="0">
                <a:solidFill>
                  <a:srgbClr val="00B0F0"/>
                </a:solidFill>
                <a:latin typeface="Simplified Arabic" pitchFamily="18" charset="-78"/>
                <a:cs typeface="Simplified Arabic" pitchFamily="18" charset="-78"/>
              </a:rPr>
              <a:t> ، كما أنه يستخدم على نطاق أوسع في الأبحاث السريرية لمرضي نقص المناعة والسل كأحد الأدوات المهمة في فحص الحالة التغذوية لديهم</a:t>
            </a:r>
            <a:r>
              <a:rPr lang="ar-EG" b="1" dirty="0">
                <a:solidFill>
                  <a:srgbClr val="00B0F0"/>
                </a:solidFill>
                <a:latin typeface="Simplified Arabic" pitchFamily="18" charset="-78"/>
                <a:cs typeface="Simplified Arabic" pitchFamily="18" charset="-78"/>
              </a:rPr>
              <a:t>. </a:t>
            </a:r>
            <a:endParaRPr lang="en-US" dirty="0">
              <a:solidFill>
                <a:srgbClr val="00B0F0"/>
              </a:solidFill>
              <a:latin typeface="Simplified Arabic" pitchFamily="18" charset="-78"/>
              <a:cs typeface="Simplified Arabic" pitchFamily="18" charset="-78"/>
            </a:endParaRPr>
          </a:p>
          <a:p>
            <a:endParaRPr lang="ar-EG" dirty="0"/>
          </a:p>
        </p:txBody>
      </p:sp>
    </p:spTree>
    <p:extLst>
      <p:ext uri="{BB962C8B-B14F-4D97-AF65-F5344CB8AC3E}">
        <p14:creationId xmlns:p14="http://schemas.microsoft.com/office/powerpoint/2010/main" val="1882143084"/>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rtl="1"/>
            <a:r>
              <a:rPr lang="ar-EG" sz="3200" b="1" dirty="0">
                <a:solidFill>
                  <a:srgbClr val="FF0000"/>
                </a:solidFill>
              </a:rPr>
              <a:t>محيط الخصر إلى الورك </a:t>
            </a:r>
            <a:r>
              <a:rPr lang="ar-EG" sz="3200" dirty="0">
                <a:solidFill>
                  <a:srgbClr val="FF0000"/>
                </a:solidFill>
              </a:rPr>
              <a:t>(</a:t>
            </a:r>
            <a:r>
              <a:rPr lang="en-US" sz="3200" dirty="0">
                <a:solidFill>
                  <a:srgbClr val="FF0000"/>
                </a:solidFill>
              </a:rPr>
              <a:t>WHR</a:t>
            </a:r>
            <a:r>
              <a:rPr lang="ar-EG" sz="3200" dirty="0">
                <a:solidFill>
                  <a:srgbClr val="FF0000"/>
                </a:solidFill>
              </a:rPr>
              <a:t>) </a:t>
            </a:r>
            <a:r>
              <a:rPr lang="en-US" sz="3200" dirty="0">
                <a:solidFill>
                  <a:srgbClr val="FF0000"/>
                </a:solidFill>
              </a:rPr>
              <a:t>Waist to Hip Ratio</a:t>
            </a:r>
            <a:br>
              <a:rPr lang="en-US" sz="3200" dirty="0">
                <a:solidFill>
                  <a:srgbClr val="FF0000"/>
                </a:solidFill>
              </a:rPr>
            </a:br>
            <a:endParaRPr lang="ar-EG" sz="3200" dirty="0">
              <a:solidFill>
                <a:srgbClr val="FF0000"/>
              </a:solidFill>
            </a:endParaRPr>
          </a:p>
        </p:txBody>
      </p:sp>
      <p:sp>
        <p:nvSpPr>
          <p:cNvPr id="3" name="Content Placeholder 2"/>
          <p:cNvSpPr>
            <a:spLocks noGrp="1"/>
          </p:cNvSpPr>
          <p:nvPr>
            <p:ph idx="1"/>
          </p:nvPr>
        </p:nvSpPr>
        <p:spPr>
          <a:xfrm>
            <a:off x="152400" y="990600"/>
            <a:ext cx="8839200" cy="5638800"/>
          </a:xfrm>
        </p:spPr>
        <p:txBody>
          <a:bodyPr/>
          <a:lstStyle/>
          <a:p>
            <a:pPr algn="justLow" rtl="1"/>
            <a:r>
              <a:rPr lang="ar-EG" sz="4000" dirty="0">
                <a:solidFill>
                  <a:srgbClr val="FFFF00"/>
                </a:solidFill>
                <a:latin typeface="Simplified Arabic" pitchFamily="18" charset="-78"/>
                <a:cs typeface="Simplified Arabic" pitchFamily="18" charset="-78"/>
              </a:rPr>
              <a:t>يستخدم هذا المؤشر في العديد من الدراسات الحديثة لتحديد نمط توزيع الدهون ويعتبر مؤشر لتحديد مخاطر ذات الصلة بالمخاطر الأيضية والقلب والأوعية الدموية ، وقد حددت منظمة الصحة العالمية درجة لهذا المؤشر تعتبر الحد الأقصى "للذكور</a:t>
            </a:r>
            <a:r>
              <a:rPr lang="en-US" sz="4000" dirty="0">
                <a:solidFill>
                  <a:srgbClr val="FFFF00"/>
                </a:solidFill>
                <a:latin typeface="Simplified Arabic" pitchFamily="18" charset="-78"/>
                <a:cs typeface="Simplified Arabic" pitchFamily="18" charset="-78"/>
              </a:rPr>
              <a:t>0.90=</a:t>
            </a:r>
            <a:r>
              <a:rPr lang="ar-EG" sz="4000" dirty="0">
                <a:solidFill>
                  <a:srgbClr val="FFFF00"/>
                </a:solidFill>
                <a:latin typeface="Simplified Arabic" pitchFamily="18" charset="-78"/>
                <a:cs typeface="Simplified Arabic" pitchFamily="18" charset="-78"/>
              </a:rPr>
              <a:t>" ، "للإناث</a:t>
            </a:r>
            <a:r>
              <a:rPr lang="en-US" sz="4000" dirty="0">
                <a:solidFill>
                  <a:srgbClr val="FFFF00"/>
                </a:solidFill>
                <a:latin typeface="Simplified Arabic" pitchFamily="18" charset="-78"/>
                <a:cs typeface="Simplified Arabic" pitchFamily="18" charset="-78"/>
              </a:rPr>
              <a:t>0.85=</a:t>
            </a:r>
            <a:r>
              <a:rPr lang="ar-EG" sz="4000" dirty="0">
                <a:solidFill>
                  <a:srgbClr val="FFFF00"/>
                </a:solidFill>
                <a:latin typeface="Simplified Arabic" pitchFamily="18" charset="-78"/>
                <a:cs typeface="Simplified Arabic" pitchFamily="18" charset="-78"/>
              </a:rPr>
              <a:t>" لبداية ظهور مضاعفات متلازمة التمثيل الغذائي</a:t>
            </a:r>
            <a:endParaRPr lang="en-US" sz="4000" dirty="0">
              <a:solidFill>
                <a:srgbClr val="FFFF00"/>
              </a:solidFill>
              <a:latin typeface="Simplified Arabic" pitchFamily="18" charset="-78"/>
              <a:cs typeface="Simplified Arabic" pitchFamily="18" charset="-78"/>
            </a:endParaRPr>
          </a:p>
          <a:p>
            <a:endParaRPr lang="ar-EG" dirty="0"/>
          </a:p>
        </p:txBody>
      </p:sp>
    </p:spTree>
    <p:extLst>
      <p:ext uri="{BB962C8B-B14F-4D97-AF65-F5344CB8AC3E}">
        <p14:creationId xmlns:p14="http://schemas.microsoft.com/office/powerpoint/2010/main" val="51454205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53" y="152400"/>
            <a:ext cx="8991600" cy="914400"/>
          </a:xfrm>
        </p:spPr>
        <p:txBody>
          <a:bodyPr>
            <a:noAutofit/>
          </a:bodyPr>
          <a:lstStyle/>
          <a:p>
            <a:pPr algn="ctr" rtl="1"/>
            <a:r>
              <a:rPr lang="en-US" sz="3600" b="1" dirty="0">
                <a:solidFill>
                  <a:schemeClr val="accent2">
                    <a:lumMod val="60000"/>
                    <a:lumOff val="40000"/>
                  </a:schemeClr>
                </a:solidFill>
              </a:rPr>
              <a:t> </a:t>
            </a:r>
            <a:r>
              <a:rPr lang="ar-EG" sz="3600" b="1" dirty="0">
                <a:solidFill>
                  <a:schemeClr val="accent2">
                    <a:lumMod val="60000"/>
                    <a:lumOff val="40000"/>
                  </a:schemeClr>
                </a:solidFill>
              </a:rPr>
              <a:t>محيط الخصر (</a:t>
            </a:r>
            <a:r>
              <a:rPr lang="en-US" sz="3600" b="1" dirty="0">
                <a:solidFill>
                  <a:schemeClr val="accent2">
                    <a:lumMod val="60000"/>
                    <a:lumOff val="40000"/>
                  </a:schemeClr>
                </a:solidFill>
              </a:rPr>
              <a:t>WC</a:t>
            </a:r>
            <a:r>
              <a:rPr lang="ar-EG" sz="3600" b="1" dirty="0">
                <a:solidFill>
                  <a:schemeClr val="accent2">
                    <a:lumMod val="60000"/>
                    <a:lumOff val="40000"/>
                  </a:schemeClr>
                </a:solidFill>
              </a:rPr>
              <a:t>)</a:t>
            </a:r>
            <a:r>
              <a:rPr lang="en-US" sz="3600" dirty="0">
                <a:solidFill>
                  <a:schemeClr val="accent2">
                    <a:lumMod val="60000"/>
                    <a:lumOff val="40000"/>
                  </a:schemeClr>
                </a:solidFill>
              </a:rPr>
              <a:t>Waist Circumference </a:t>
            </a:r>
            <a:br>
              <a:rPr lang="en-US" sz="3600" dirty="0">
                <a:solidFill>
                  <a:schemeClr val="accent2">
                    <a:lumMod val="60000"/>
                    <a:lumOff val="40000"/>
                  </a:schemeClr>
                </a:solidFill>
              </a:rPr>
            </a:br>
            <a:endParaRPr lang="ar-EG" sz="3600" dirty="0">
              <a:solidFill>
                <a:schemeClr val="accent2">
                  <a:lumMod val="60000"/>
                  <a:lumOff val="40000"/>
                </a:schemeClr>
              </a:solidFill>
            </a:endParaRPr>
          </a:p>
        </p:txBody>
      </p:sp>
      <p:sp>
        <p:nvSpPr>
          <p:cNvPr id="3" name="Content Placeholder 2"/>
          <p:cNvSpPr>
            <a:spLocks noGrp="1"/>
          </p:cNvSpPr>
          <p:nvPr>
            <p:ph idx="1"/>
          </p:nvPr>
        </p:nvSpPr>
        <p:spPr>
          <a:xfrm>
            <a:off x="152400" y="762000"/>
            <a:ext cx="8991600" cy="6096000"/>
          </a:xfrm>
        </p:spPr>
        <p:txBody>
          <a:bodyPr>
            <a:normAutofit lnSpcReduction="10000"/>
          </a:bodyPr>
          <a:lstStyle/>
          <a:p>
            <a:pPr algn="justLow" rtl="1"/>
            <a:r>
              <a:rPr lang="ar-EG" sz="3200" dirty="0">
                <a:solidFill>
                  <a:srgbClr val="00B0F0"/>
                </a:solidFill>
                <a:latin typeface="Simplified Arabic" pitchFamily="18" charset="-78"/>
                <a:cs typeface="Simplified Arabic" pitchFamily="18" charset="-78"/>
              </a:rPr>
              <a:t>	أكدت الدراسات الحديثة أن مؤشر محيط الخصر مؤشراً لقياس السمنة المركزية وأفادت أنه يعتبر مكملاً، بل أفضل بكثير من مؤشر كتلة الجسم ، لديه القدرة على التنبؤ بخطر الوفيات جراء زيادة الوزن والسمنة. كما أكدت منظمة الصحة العالمية في تقرير لها أن محيط الخصر هو بديل مؤشر كتلة الجسم للكشف عن مخاطر السمنة، لكن رغم ذلك ذكر التقرير نفسه أن أحد القيود الرئيسية تجاه هذا المؤشر هو تأثره الكبير بالطول والوزن ونسبة الدهون ومناطق توزيعها أيضاً كل هذا دعي للكشف عن مؤشر جديد يعتمد على محيط الخصر ولكنه يراعي أيضاً نسب الطول والوزن، أشارت منظمة الصحة العالمية أيضاً أن المعدل الطبيعي لمحيط الخصر للرجال </a:t>
            </a:r>
            <a:r>
              <a:rPr lang="en-US" sz="3200" dirty="0">
                <a:solidFill>
                  <a:srgbClr val="00B0F0"/>
                </a:solidFill>
                <a:latin typeface="Simplified Arabic" pitchFamily="18" charset="-78"/>
                <a:cs typeface="Simplified Arabic" pitchFamily="18" charset="-78"/>
              </a:rPr>
              <a:t>&lt; 94 cm</a:t>
            </a:r>
            <a:r>
              <a:rPr lang="ar-EG" sz="3200" dirty="0">
                <a:solidFill>
                  <a:srgbClr val="00B0F0"/>
                </a:solidFill>
                <a:latin typeface="Simplified Arabic" pitchFamily="18" charset="-78"/>
                <a:cs typeface="Simplified Arabic" pitchFamily="18" charset="-78"/>
              </a:rPr>
              <a:t>، </a:t>
            </a:r>
            <a:r>
              <a:rPr lang="en-US" sz="3200" dirty="0">
                <a:solidFill>
                  <a:srgbClr val="00B0F0"/>
                </a:solidFill>
                <a:latin typeface="Simplified Arabic" pitchFamily="18" charset="-78"/>
                <a:cs typeface="Simplified Arabic" pitchFamily="18" charset="-78"/>
              </a:rPr>
              <a:t>&lt; 80 cm</a:t>
            </a:r>
            <a:r>
              <a:rPr lang="ar-EG" sz="3200" dirty="0">
                <a:solidFill>
                  <a:srgbClr val="00B0F0"/>
                </a:solidFill>
                <a:latin typeface="Simplified Arabic" pitchFamily="18" charset="-78"/>
                <a:cs typeface="Simplified Arabic" pitchFamily="18" charset="-78"/>
              </a:rPr>
              <a:t> للنساء، كما أن معدلات الخطر للإصابة بالأمراض مثل متلازمة التمثيل الغذائي للرجال </a:t>
            </a:r>
            <a:r>
              <a:rPr lang="en-US" sz="3200" dirty="0">
                <a:solidFill>
                  <a:srgbClr val="00B0F0"/>
                </a:solidFill>
                <a:latin typeface="Simplified Arabic" pitchFamily="18" charset="-78"/>
                <a:cs typeface="Simplified Arabic" pitchFamily="18" charset="-78"/>
              </a:rPr>
              <a:t>&lt; 102cm</a:t>
            </a:r>
            <a:r>
              <a:rPr lang="ar-EG" sz="3200" dirty="0">
                <a:solidFill>
                  <a:srgbClr val="00B0F0"/>
                </a:solidFill>
                <a:latin typeface="Simplified Arabic" pitchFamily="18" charset="-78"/>
                <a:cs typeface="Simplified Arabic" pitchFamily="18" charset="-78"/>
              </a:rPr>
              <a:t> ، للنساء </a:t>
            </a:r>
            <a:r>
              <a:rPr lang="en-US" sz="3200" dirty="0">
                <a:solidFill>
                  <a:srgbClr val="00B0F0"/>
                </a:solidFill>
                <a:latin typeface="Simplified Arabic" pitchFamily="18" charset="-78"/>
                <a:cs typeface="Simplified Arabic" pitchFamily="18" charset="-78"/>
              </a:rPr>
              <a:t>&lt; 88 cm</a:t>
            </a:r>
            <a:r>
              <a:rPr lang="ar-EG" sz="3200" dirty="0">
                <a:solidFill>
                  <a:srgbClr val="00B0F0"/>
                </a:solidFill>
                <a:latin typeface="Simplified Arabic" pitchFamily="18" charset="-78"/>
                <a:cs typeface="Simplified Arabic" pitchFamily="18" charset="-78"/>
              </a:rPr>
              <a:t>.</a:t>
            </a:r>
            <a:r>
              <a:rPr lang="ar-EG" sz="3200" b="1" dirty="0">
                <a:solidFill>
                  <a:srgbClr val="00B0F0"/>
                </a:solidFill>
                <a:latin typeface="Simplified Arabic" pitchFamily="18" charset="-78"/>
                <a:cs typeface="Simplified Arabic" pitchFamily="18" charset="-78"/>
              </a:rPr>
              <a:t> </a:t>
            </a:r>
            <a:endParaRPr lang="en-US" sz="3200" dirty="0">
              <a:solidFill>
                <a:srgbClr val="00B0F0"/>
              </a:solidFill>
              <a:latin typeface="Simplified Arabic" pitchFamily="18" charset="-78"/>
              <a:cs typeface="Simplified Arabic" pitchFamily="18" charset="-78"/>
            </a:endParaRPr>
          </a:p>
          <a:p>
            <a:endParaRPr lang="ar-EG" dirty="0"/>
          </a:p>
        </p:txBody>
      </p:sp>
    </p:spTree>
    <p:extLst>
      <p:ext uri="{BB962C8B-B14F-4D97-AF65-F5344CB8AC3E}">
        <p14:creationId xmlns:p14="http://schemas.microsoft.com/office/powerpoint/2010/main" val="160400895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56" y="457200"/>
            <a:ext cx="8991600" cy="685800"/>
          </a:xfrm>
        </p:spPr>
        <p:txBody>
          <a:bodyPr>
            <a:noAutofit/>
          </a:bodyPr>
          <a:lstStyle/>
          <a:p>
            <a:pPr algn="r" rtl="1"/>
            <a:r>
              <a:rPr lang="ar-EG" sz="3400" b="1" dirty="0">
                <a:solidFill>
                  <a:srgbClr val="FF0000"/>
                </a:solidFill>
              </a:rPr>
              <a:t>مؤشر شكل الجسم (</a:t>
            </a:r>
            <a:r>
              <a:rPr lang="en-US" sz="3400" b="1" dirty="0" err="1">
                <a:solidFill>
                  <a:srgbClr val="FF0000"/>
                </a:solidFill>
              </a:rPr>
              <a:t>Absi</a:t>
            </a:r>
            <a:r>
              <a:rPr lang="ar-EG" sz="3400" b="1" dirty="0">
                <a:solidFill>
                  <a:srgbClr val="FF0000"/>
                </a:solidFill>
              </a:rPr>
              <a:t>) </a:t>
            </a:r>
            <a:r>
              <a:rPr lang="en-US" sz="3400" dirty="0">
                <a:solidFill>
                  <a:srgbClr val="FF0000"/>
                </a:solidFill>
              </a:rPr>
              <a:t>A body shape index</a:t>
            </a:r>
            <a:r>
              <a:rPr lang="en-US" sz="3400" b="1" dirty="0">
                <a:solidFill>
                  <a:srgbClr val="FF0000"/>
                </a:solidFill>
              </a:rPr>
              <a:t> </a:t>
            </a:r>
            <a:br>
              <a:rPr lang="en-US" sz="3400" dirty="0">
                <a:solidFill>
                  <a:srgbClr val="FF0000"/>
                </a:solidFill>
              </a:rPr>
            </a:br>
            <a:endParaRPr lang="ar-EG" sz="3400" dirty="0">
              <a:solidFill>
                <a:srgbClr val="FF0000"/>
              </a:solidFill>
            </a:endParaRPr>
          </a:p>
        </p:txBody>
      </p:sp>
      <p:sp>
        <p:nvSpPr>
          <p:cNvPr id="3" name="Content Placeholder 2"/>
          <p:cNvSpPr>
            <a:spLocks noGrp="1"/>
          </p:cNvSpPr>
          <p:nvPr>
            <p:ph idx="1"/>
          </p:nvPr>
        </p:nvSpPr>
        <p:spPr>
          <a:xfrm>
            <a:off x="0" y="914400"/>
            <a:ext cx="9144000" cy="5791200"/>
          </a:xfrm>
        </p:spPr>
        <p:txBody>
          <a:bodyPr>
            <a:normAutofit lnSpcReduction="10000"/>
          </a:bodyPr>
          <a:lstStyle/>
          <a:p>
            <a:pPr indent="530225" algn="justLow" rtl="1">
              <a:lnSpc>
                <a:spcPct val="115000"/>
              </a:lnSpc>
              <a:spcAft>
                <a:spcPts val="1000"/>
              </a:spcAft>
            </a:pPr>
            <a:r>
              <a:rPr lang="ar-EG" sz="3600" kern="100" dirty="0">
                <a:solidFill>
                  <a:srgbClr val="FFFF00"/>
                </a:solidFill>
                <a:latin typeface="Calibri"/>
                <a:ea typeface="游明朝"/>
                <a:cs typeface="Simplified Arabic"/>
              </a:rPr>
              <a:t>أحد المؤشرات الأنثروبومترية الحديثة والذي قام بتطويره </a:t>
            </a:r>
            <a:r>
              <a:rPr lang="en-US" sz="3600" b="1" kern="100" dirty="0" err="1">
                <a:solidFill>
                  <a:srgbClr val="FFFF00"/>
                </a:solidFill>
                <a:latin typeface="Times New Roman"/>
                <a:ea typeface="游明朝"/>
                <a:cs typeface="Arial"/>
              </a:rPr>
              <a:t>Krakauer</a:t>
            </a:r>
            <a:r>
              <a:rPr lang="en-US" sz="3600" b="1" kern="100" dirty="0">
                <a:solidFill>
                  <a:srgbClr val="FFFF00"/>
                </a:solidFill>
                <a:latin typeface="Times New Roman"/>
                <a:ea typeface="游明朝"/>
                <a:cs typeface="Arial"/>
              </a:rPr>
              <a:t> et.al., (2012)</a:t>
            </a:r>
            <a:r>
              <a:rPr lang="ar-EG" sz="3600" kern="100" dirty="0">
                <a:solidFill>
                  <a:srgbClr val="FFFF00"/>
                </a:solidFill>
                <a:latin typeface="Calibri"/>
                <a:ea typeface="游明朝"/>
                <a:cs typeface="Simplified Arabic"/>
              </a:rPr>
              <a:t> والذي يعتمد في الأساس على محيط الخصر(</a:t>
            </a:r>
            <a:r>
              <a:rPr lang="en-US" sz="3600" b="1" kern="100" dirty="0">
                <a:solidFill>
                  <a:srgbClr val="FFFF00"/>
                </a:solidFill>
                <a:latin typeface="Times New Roman"/>
                <a:ea typeface="游明朝"/>
                <a:cs typeface="Arial"/>
              </a:rPr>
              <a:t>WC</a:t>
            </a:r>
            <a:r>
              <a:rPr lang="ar-EG" sz="3600" kern="100" dirty="0">
                <a:solidFill>
                  <a:srgbClr val="FFFF00"/>
                </a:solidFill>
                <a:latin typeface="Calibri"/>
                <a:ea typeface="游明朝"/>
                <a:cs typeface="Simplified Arabic"/>
              </a:rPr>
              <a:t>) والطول والوزن. يشير ارتفاع </a:t>
            </a:r>
            <a:r>
              <a:rPr lang="en-US" sz="3600" b="1" kern="100" dirty="0" err="1">
                <a:solidFill>
                  <a:srgbClr val="FFFF00"/>
                </a:solidFill>
                <a:latin typeface="Times New Roman"/>
                <a:ea typeface="游明朝"/>
                <a:cs typeface="Arial"/>
              </a:rPr>
              <a:t>Absi</a:t>
            </a:r>
            <a:r>
              <a:rPr lang="en-US" sz="3600" kern="100" dirty="0">
                <a:solidFill>
                  <a:srgbClr val="FFFF00"/>
                </a:solidFill>
                <a:latin typeface="Simplified Arabic"/>
                <a:ea typeface="游明朝"/>
                <a:cs typeface="Arial"/>
              </a:rPr>
              <a:t> </a:t>
            </a:r>
            <a:r>
              <a:rPr lang="ar-EG" sz="3600" kern="100" dirty="0">
                <a:solidFill>
                  <a:srgbClr val="FFFF00"/>
                </a:solidFill>
                <a:latin typeface="Simplified Arabic"/>
                <a:ea typeface="游明朝"/>
                <a:cs typeface="Arial"/>
              </a:rPr>
              <a:t>إلى أن محيط الخصر أعلي من الطول والوزن المتوقع للفرد. يستطيع هذا المؤشر الكشف عن المخاطر القلبية المرتبطة بتراكم الدهون في البطن وأكدت العديد من الدراسات أن مؤشر شكل الجسم مؤشر مهم لتوقع معدل الوفيات حيث أشارت أن هناك علاقة خطية إيجابية بين المؤشر وجميع الوفيات بأمراض القلب والأوعية الدموية.</a:t>
            </a:r>
            <a:endParaRPr lang="en-US" sz="3600" dirty="0">
              <a:solidFill>
                <a:srgbClr val="FFFF00"/>
              </a:solidFill>
              <a:latin typeface="Calibri"/>
              <a:ea typeface="MS Mincho"/>
              <a:cs typeface="Arial"/>
            </a:endParaRPr>
          </a:p>
          <a:p>
            <a:endParaRPr lang="ar-EG" dirty="0"/>
          </a:p>
        </p:txBody>
      </p:sp>
    </p:spTree>
    <p:extLst>
      <p:ext uri="{BB962C8B-B14F-4D97-AF65-F5344CB8AC3E}">
        <p14:creationId xmlns:p14="http://schemas.microsoft.com/office/powerpoint/2010/main" val="524207046"/>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ctr" rtl="1"/>
            <a:r>
              <a:rPr lang="ar-SA" b="1" dirty="0">
                <a:solidFill>
                  <a:schemeClr val="accent2">
                    <a:lumMod val="60000"/>
                    <a:lumOff val="40000"/>
                  </a:schemeClr>
                </a:solidFill>
              </a:rPr>
              <a:t>محيط الورك </a:t>
            </a:r>
            <a:r>
              <a:rPr lang="en-US" b="1" dirty="0">
                <a:solidFill>
                  <a:schemeClr val="accent2">
                    <a:lumMod val="60000"/>
                    <a:lumOff val="40000"/>
                  </a:schemeClr>
                </a:solidFill>
              </a:rPr>
              <a:t>HC)</a:t>
            </a:r>
            <a:r>
              <a:rPr lang="ar-EG" b="1" dirty="0">
                <a:solidFill>
                  <a:schemeClr val="accent2">
                    <a:lumMod val="60000"/>
                    <a:lumOff val="40000"/>
                  </a:schemeClr>
                </a:solidFill>
              </a:rPr>
              <a:t>)</a:t>
            </a:r>
            <a:r>
              <a:rPr lang="en-US" dirty="0">
                <a:solidFill>
                  <a:schemeClr val="accent2">
                    <a:lumMod val="60000"/>
                    <a:lumOff val="40000"/>
                  </a:schemeClr>
                </a:solidFill>
              </a:rPr>
              <a:t>Hip Circumference </a:t>
            </a:r>
            <a:br>
              <a:rPr lang="en-US" dirty="0">
                <a:solidFill>
                  <a:schemeClr val="accent2">
                    <a:lumMod val="60000"/>
                    <a:lumOff val="40000"/>
                  </a:schemeClr>
                </a:solidFill>
              </a:rPr>
            </a:br>
            <a:endParaRPr lang="ar-EG" dirty="0">
              <a:solidFill>
                <a:schemeClr val="accent2">
                  <a:lumMod val="60000"/>
                  <a:lumOff val="40000"/>
                </a:schemeClr>
              </a:solidFill>
            </a:endParaRPr>
          </a:p>
        </p:txBody>
      </p:sp>
      <p:sp>
        <p:nvSpPr>
          <p:cNvPr id="3" name="Content Placeholder 2"/>
          <p:cNvSpPr>
            <a:spLocks noGrp="1"/>
          </p:cNvSpPr>
          <p:nvPr>
            <p:ph idx="1"/>
          </p:nvPr>
        </p:nvSpPr>
        <p:spPr>
          <a:xfrm>
            <a:off x="228600" y="1295400"/>
            <a:ext cx="8686800" cy="5334000"/>
          </a:xfrm>
        </p:spPr>
        <p:txBody>
          <a:bodyPr/>
          <a:lstStyle/>
          <a:p>
            <a:pPr indent="530225" algn="justLow" rtl="1">
              <a:lnSpc>
                <a:spcPct val="115000"/>
              </a:lnSpc>
              <a:spcAft>
                <a:spcPts val="1000"/>
              </a:spcAft>
            </a:pPr>
            <a:r>
              <a:rPr lang="ar-SA" sz="4000" kern="100" dirty="0">
                <a:solidFill>
                  <a:srgbClr val="00B050"/>
                </a:solidFill>
                <a:latin typeface="Calibri"/>
                <a:ea typeface="游明朝"/>
                <a:cs typeface="Simplified Arabic"/>
              </a:rPr>
              <a:t>أحد</a:t>
            </a:r>
            <a:r>
              <a:rPr lang="ar-EG" sz="4000" kern="100" dirty="0">
                <a:solidFill>
                  <a:srgbClr val="00B050"/>
                </a:solidFill>
                <a:latin typeface="Calibri"/>
                <a:ea typeface="游明朝"/>
                <a:cs typeface="Simplified Arabic"/>
              </a:rPr>
              <a:t> المؤشرات الأنثروبومترية الأكثر استخداماً جنباً على جنب مع محيط الخصر ويعتبر مؤشراً لتقييم حجم الهيكل العظمي والسمنة والعضلات في منطقة الأرداف والفخذ، يرتبط مؤشر محيط الورك عكسياً بدهون البطن والدهون تحت الجلد، في حين يرتبط إيجابياً مع كتلة دهون الساق.</a:t>
            </a:r>
            <a:endParaRPr lang="en-US" sz="4000" dirty="0">
              <a:solidFill>
                <a:srgbClr val="00B050"/>
              </a:solidFill>
              <a:latin typeface="Calibri"/>
              <a:ea typeface="MS Mincho"/>
              <a:cs typeface="Arial"/>
            </a:endParaRPr>
          </a:p>
          <a:p>
            <a:endParaRPr lang="ar-EG" dirty="0"/>
          </a:p>
        </p:txBody>
      </p:sp>
    </p:spTree>
    <p:extLst>
      <p:ext uri="{BB962C8B-B14F-4D97-AF65-F5344CB8AC3E}">
        <p14:creationId xmlns:p14="http://schemas.microsoft.com/office/powerpoint/2010/main" val="8052953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291" y="191193"/>
            <a:ext cx="8763000" cy="6629400"/>
          </a:xfrm>
        </p:spPr>
        <p:txBody>
          <a:bodyPr>
            <a:normAutofit lnSpcReduction="10000"/>
          </a:bodyPr>
          <a:lstStyle/>
          <a:p>
            <a:pPr algn="r" rtl="1">
              <a:buFont typeface="Wingdings" pitchFamily="2" charset="2"/>
              <a:buChar char="q"/>
            </a:pPr>
            <a:r>
              <a:rPr lang="ar-EG" sz="3200" dirty="0">
                <a:solidFill>
                  <a:srgbClr val="92D050"/>
                </a:solidFill>
                <a:latin typeface="Arabic Typesetting" pitchFamily="66" charset="-78"/>
                <a:cs typeface="Al-Kharashi 3" pitchFamily="2" charset="-78"/>
              </a:rPr>
              <a:t>أنواع القياس :</a:t>
            </a:r>
          </a:p>
          <a:p>
            <a:pPr marL="1078992" lvl="2" indent="-457200" algn="r" rtl="1"/>
            <a:r>
              <a:rPr lang="ar-EG" sz="4000" dirty="0">
                <a:solidFill>
                  <a:srgbClr val="FFFF00"/>
                </a:solidFill>
                <a:latin typeface="Arabic Typesetting" pitchFamily="66" charset="-78"/>
                <a:cs typeface="Arabic Typesetting" pitchFamily="66" charset="-78"/>
              </a:rPr>
              <a:t>(مباشر – غير مباشر)   . </a:t>
            </a:r>
          </a:p>
          <a:p>
            <a:pPr algn="r" rtl="1">
              <a:buFont typeface="Wingdings" pitchFamily="2" charset="2"/>
              <a:buChar char="q"/>
            </a:pPr>
            <a:r>
              <a:rPr lang="ar-EG" sz="3200" dirty="0">
                <a:solidFill>
                  <a:srgbClr val="00B050"/>
                </a:solidFill>
                <a:latin typeface="Arabic Typesetting" pitchFamily="66" charset="-78"/>
                <a:cs typeface="AF_Taif Normal" pitchFamily="2" charset="-78"/>
              </a:rPr>
              <a:t>أخطاء القياس :</a:t>
            </a:r>
          </a:p>
          <a:p>
            <a:pPr marL="964692" lvl="2" indent="-342900" algn="r" rtl="1">
              <a:buFont typeface="+mj-lt"/>
              <a:buAutoNum type="arabicPeriod"/>
            </a:pPr>
            <a:r>
              <a:rPr lang="ar-EG" sz="3600" b="1" dirty="0">
                <a:solidFill>
                  <a:srgbClr val="FFFF00"/>
                </a:solidFill>
                <a:latin typeface="Arabic Typesetting" pitchFamily="66" charset="-78"/>
                <a:cs typeface="Arabic Typesetting" pitchFamily="66" charset="-78"/>
              </a:rPr>
              <a:t>أخطاء فى إعداد أو صناعه أدوات القياس . </a:t>
            </a:r>
          </a:p>
          <a:p>
            <a:pPr marL="964692" lvl="2" indent="-342900" algn="just" rtl="1">
              <a:buFont typeface="+mj-lt"/>
              <a:buAutoNum type="arabicPeriod"/>
            </a:pPr>
            <a:r>
              <a:rPr lang="ar-EG" sz="3600" b="1" dirty="0">
                <a:solidFill>
                  <a:srgbClr val="FFFF00"/>
                </a:solidFill>
                <a:latin typeface="Arabic Typesetting" pitchFamily="66" charset="-78"/>
                <a:cs typeface="Arabic Typesetting" pitchFamily="66" charset="-78"/>
              </a:rPr>
              <a:t>أخطاء أستهلاك . </a:t>
            </a:r>
          </a:p>
          <a:p>
            <a:pPr marL="964692" lvl="2" indent="-342900" algn="just" rtl="1">
              <a:buFont typeface="+mj-lt"/>
              <a:buAutoNum type="arabicPeriod"/>
            </a:pPr>
            <a:r>
              <a:rPr lang="ar-EG" sz="3600" b="1" dirty="0">
                <a:solidFill>
                  <a:srgbClr val="FFFF00"/>
                </a:solidFill>
                <a:latin typeface="Arabic Typesetting" pitchFamily="66" charset="-78"/>
                <a:cs typeface="Arabic Typesetting" pitchFamily="66" charset="-78"/>
              </a:rPr>
              <a:t>أخطاء عدم فهم . </a:t>
            </a:r>
          </a:p>
          <a:p>
            <a:pPr marL="964692" lvl="2" indent="-342900" algn="just" rtl="1">
              <a:buFont typeface="+mj-lt"/>
              <a:buAutoNum type="arabicPeriod"/>
            </a:pPr>
            <a:r>
              <a:rPr lang="ar-EG" sz="3600" b="1" dirty="0">
                <a:solidFill>
                  <a:srgbClr val="FFFF00"/>
                </a:solidFill>
                <a:latin typeface="Arabic Typesetting" pitchFamily="66" charset="-78"/>
                <a:cs typeface="Arabic Typesetting" pitchFamily="66" charset="-78"/>
              </a:rPr>
              <a:t>أخطاء عدم الالتزام بتعليمات وشروط الاختبارات .</a:t>
            </a:r>
          </a:p>
          <a:p>
            <a:pPr marL="964692" lvl="2" indent="-342900" algn="just" rtl="1">
              <a:buFont typeface="+mj-lt"/>
              <a:buAutoNum type="arabicPeriod"/>
            </a:pPr>
            <a:r>
              <a:rPr lang="ar-EG" sz="3600" b="1" dirty="0">
                <a:solidFill>
                  <a:srgbClr val="FFFF00"/>
                </a:solidFill>
                <a:latin typeface="Arabic Typesetting" pitchFamily="66" charset="-78"/>
                <a:cs typeface="Arabic Typesetting" pitchFamily="66" charset="-78"/>
              </a:rPr>
              <a:t>أخطاء عدم الالتزام بالتسلسل الموضوع لوحدات أداة التقويم </a:t>
            </a:r>
          </a:p>
          <a:p>
            <a:pPr marL="964692" lvl="2" indent="-342900" algn="just" rtl="1">
              <a:buFont typeface="+mj-lt"/>
              <a:buAutoNum type="arabicPeriod"/>
            </a:pPr>
            <a:r>
              <a:rPr lang="ar-EG" sz="3600" b="1" dirty="0">
                <a:solidFill>
                  <a:srgbClr val="FFFF00"/>
                </a:solidFill>
                <a:latin typeface="Arabic Typesetting" pitchFamily="66" charset="-78"/>
                <a:cs typeface="Arabic Typesetting" pitchFamily="66" charset="-78"/>
              </a:rPr>
              <a:t>أخطاء عدم الالتزام بتوحيد ظروف القياس .</a:t>
            </a:r>
          </a:p>
          <a:p>
            <a:pPr marL="964692" lvl="2" indent="-342900" algn="just" rtl="1">
              <a:buFont typeface="+mj-lt"/>
              <a:buAutoNum type="arabicPeriod"/>
            </a:pPr>
            <a:r>
              <a:rPr lang="ar-EG" sz="3600" b="1" dirty="0">
                <a:solidFill>
                  <a:srgbClr val="FFFF00"/>
                </a:solidFill>
                <a:latin typeface="Arabic Typesetting" pitchFamily="66" charset="-78"/>
                <a:cs typeface="Arabic Typesetting" pitchFamily="66" charset="-78"/>
              </a:rPr>
              <a:t>أخطاء الفروق الفرديه . </a:t>
            </a:r>
          </a:p>
          <a:p>
            <a:pPr marL="964692" lvl="2" indent="-342900" algn="just" rtl="1">
              <a:buFont typeface="+mj-lt"/>
              <a:buAutoNum type="arabicPeriod"/>
            </a:pPr>
            <a:r>
              <a:rPr lang="ar-EG" sz="3600" b="1" dirty="0">
                <a:solidFill>
                  <a:srgbClr val="FFFF00"/>
                </a:solidFill>
                <a:latin typeface="Arabic Typesetting" pitchFamily="66" charset="-78"/>
                <a:cs typeface="Arabic Typesetting" pitchFamily="66" charset="-78"/>
              </a:rPr>
              <a:t>أخطاء التقدير الذاتى .</a:t>
            </a:r>
          </a:p>
        </p:txBody>
      </p:sp>
    </p:spTree>
    <p:extLst>
      <p:ext uri="{BB962C8B-B14F-4D97-AF65-F5344CB8AC3E}">
        <p14:creationId xmlns:p14="http://schemas.microsoft.com/office/powerpoint/2010/main" val="362014928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7467600" cy="2438400"/>
          </a:xfrm>
        </p:spPr>
        <p:txBody>
          <a:bodyPr/>
          <a:lstStyle/>
          <a:p>
            <a:pPr algn="ctr"/>
            <a:r>
              <a:rPr lang="ar-EG" sz="9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abic Typesetting" pitchFamily="66" charset="-78"/>
                <a:cs typeface="Arabic Typesetting" pitchFamily="66" charset="-78"/>
              </a:rPr>
              <a:t>المحاضرة الخامسة</a:t>
            </a:r>
            <a:endParaRPr lang="ar-EG" dirty="0"/>
          </a:p>
        </p:txBody>
      </p:sp>
    </p:spTree>
    <p:extLst>
      <p:ext uri="{BB962C8B-B14F-4D97-AF65-F5344CB8AC3E}">
        <p14:creationId xmlns:p14="http://schemas.microsoft.com/office/powerpoint/2010/main" val="702381498"/>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4800600" cy="914400"/>
          </a:xfrm>
        </p:spPr>
        <p:txBody>
          <a:bodyPr>
            <a:normAutofit/>
          </a:bodyPr>
          <a:lstStyle/>
          <a:p>
            <a:pPr algn="ctr" rtl="1"/>
            <a:r>
              <a:rPr lang="ar-EG" sz="4000" dirty="0">
                <a:solidFill>
                  <a:srgbClr val="00B050"/>
                </a:solidFill>
                <a:latin typeface="Arabic Typesetting" pitchFamily="66" charset="-78"/>
                <a:cs typeface="AF_Taif Normal" pitchFamily="2" charset="-78"/>
              </a:rPr>
              <a:t>الانماط الجسمية </a:t>
            </a:r>
            <a:endParaRPr lang="en-US" sz="4000" dirty="0">
              <a:solidFill>
                <a:srgbClr val="00B050"/>
              </a:solidFill>
              <a:latin typeface="Arabic Typesetting" pitchFamily="66" charset="-78"/>
              <a:cs typeface="AF_Taif Normal" pitchFamily="2" charset="-78"/>
            </a:endParaRPr>
          </a:p>
        </p:txBody>
      </p:sp>
      <p:sp>
        <p:nvSpPr>
          <p:cNvPr id="3" name="Content Placeholder 2"/>
          <p:cNvSpPr>
            <a:spLocks noGrp="1"/>
          </p:cNvSpPr>
          <p:nvPr>
            <p:ph idx="1"/>
          </p:nvPr>
        </p:nvSpPr>
        <p:spPr>
          <a:xfrm>
            <a:off x="0" y="762000"/>
            <a:ext cx="9144000" cy="6096000"/>
          </a:xfrm>
        </p:spPr>
        <p:txBody>
          <a:bodyPr wrap="square">
            <a:normAutofit lnSpcReduction="10000"/>
          </a:bodyPr>
          <a:lstStyle/>
          <a:p>
            <a:pPr algn="justLow" rtl="1">
              <a:buFont typeface="Wingdings" pitchFamily="2" charset="2"/>
              <a:buChar char="q"/>
            </a:pPr>
            <a:r>
              <a:rPr lang="ar-EG" sz="4000" dirty="0">
                <a:solidFill>
                  <a:srgbClr val="00B0F0"/>
                </a:solidFill>
                <a:latin typeface="ae_Dimnah" pitchFamily="18" charset="-78"/>
                <a:cs typeface="ae_Dimnah" pitchFamily="18" charset="-78"/>
              </a:rPr>
              <a:t>تعريف النمط الجسمى :</a:t>
            </a:r>
          </a:p>
          <a:p>
            <a:pPr lvl="1" algn="r" rtl="1">
              <a:buFont typeface="Wingdings" pitchFamily="2" charset="2"/>
              <a:buChar char="v"/>
            </a:pPr>
            <a:r>
              <a:rPr lang="ar-EG" sz="3200" b="1" dirty="0">
                <a:solidFill>
                  <a:srgbClr val="FFFF00"/>
                </a:solidFill>
                <a:latin typeface="Simplified Arabic" pitchFamily="18" charset="-78"/>
                <a:cs typeface="Simplified Arabic" pitchFamily="18" charset="-78"/>
              </a:rPr>
              <a:t>الشكل العام للجسم الذى تحدده مجموعة من القياسات المعيارية المتفق عليها . </a:t>
            </a:r>
          </a:p>
          <a:p>
            <a:pPr algn="justLow" rtl="1">
              <a:buFont typeface="Wingdings" pitchFamily="2" charset="2"/>
              <a:buChar char="q"/>
            </a:pPr>
            <a:r>
              <a:rPr lang="ar-EG" sz="4000" dirty="0">
                <a:solidFill>
                  <a:srgbClr val="00B0F0"/>
                </a:solidFill>
                <a:latin typeface="ae_Dimnah" pitchFamily="18" charset="-78"/>
                <a:cs typeface="ae_Dimnah" pitchFamily="18" charset="-78"/>
              </a:rPr>
              <a:t>أهميه دراسة الانماط الجسميه :</a:t>
            </a:r>
          </a:p>
          <a:p>
            <a:pPr marL="1245870" lvl="2" indent="-514350" algn="r" rtl="1">
              <a:buFont typeface="+mj-lt"/>
              <a:buAutoNum type="arabicPeriod"/>
            </a:pPr>
            <a:r>
              <a:rPr lang="ar-EG" sz="3200" b="1" dirty="0">
                <a:solidFill>
                  <a:srgbClr val="FFFF00"/>
                </a:solidFill>
                <a:latin typeface="Simplified Arabic" pitchFamily="18" charset="-78"/>
                <a:cs typeface="Simplified Arabic" pitchFamily="18" charset="-78"/>
              </a:rPr>
              <a:t>تساهم في تحديدأنسب الأنماط لممارسةالانشطة الرياضية .</a:t>
            </a:r>
          </a:p>
          <a:p>
            <a:pPr marL="1245870" lvl="2" indent="-514350" algn="r" rtl="1">
              <a:buFont typeface="+mj-lt"/>
              <a:buAutoNum type="arabicPeriod"/>
            </a:pPr>
            <a:r>
              <a:rPr lang="ar-EG" sz="3200" b="1" dirty="0">
                <a:solidFill>
                  <a:srgbClr val="FFFF00"/>
                </a:solidFill>
                <a:latin typeface="Simplified Arabic" pitchFamily="18" charset="-78"/>
                <a:cs typeface="Simplified Arabic" pitchFamily="18" charset="-78"/>
              </a:rPr>
              <a:t>هناك علاقة بين نمط الجسم وقابليتة للأصابه بأمراض معينة .</a:t>
            </a:r>
          </a:p>
          <a:p>
            <a:pPr marL="1245870" lvl="2" indent="-514350" algn="r" rtl="1">
              <a:buFont typeface="+mj-lt"/>
              <a:buAutoNum type="arabicPeriod"/>
            </a:pPr>
            <a:r>
              <a:rPr lang="ar-EG" sz="3200" b="1" dirty="0">
                <a:solidFill>
                  <a:srgbClr val="FFFF00"/>
                </a:solidFill>
                <a:latin typeface="Simplified Arabic" pitchFamily="18" charset="-78"/>
                <a:cs typeface="Simplified Arabic" pitchFamily="18" charset="-78"/>
              </a:rPr>
              <a:t>التعرف على نواحى القوة والضعف (البدنى – النفسى - الصحى) .</a:t>
            </a:r>
          </a:p>
          <a:p>
            <a:pPr marL="1245870" lvl="2" indent="-514350" algn="r" rtl="1">
              <a:buFont typeface="+mj-lt"/>
              <a:buAutoNum type="arabicPeriod"/>
            </a:pPr>
            <a:r>
              <a:rPr lang="ar-EG" sz="3200" b="1" dirty="0">
                <a:solidFill>
                  <a:srgbClr val="FFFF00"/>
                </a:solidFill>
                <a:latin typeface="Simplified Arabic" pitchFamily="18" charset="-78"/>
                <a:cs typeface="Simplified Arabic" pitchFamily="18" charset="-78"/>
              </a:rPr>
              <a:t>التعرف على التشوهات البدنية الناجمة عن كل نمط . </a:t>
            </a:r>
          </a:p>
          <a:p>
            <a:pPr marL="1245870" lvl="2" indent="-514350" algn="r" rtl="1">
              <a:buFont typeface="+mj-lt"/>
              <a:buAutoNum type="arabicPeriod"/>
            </a:pPr>
            <a:r>
              <a:rPr lang="ar-EG" sz="3200" b="1" dirty="0">
                <a:solidFill>
                  <a:srgbClr val="FFFF00"/>
                </a:solidFill>
                <a:latin typeface="Simplified Arabic" pitchFamily="18" charset="-78"/>
                <a:cs typeface="Simplified Arabic" pitchFamily="18" charset="-78"/>
              </a:rPr>
              <a:t>تصميم المعدات بهدف الاستعمال الشخصى المريح . </a:t>
            </a:r>
          </a:p>
          <a:p>
            <a:pPr marL="146304" indent="0" algn="r" rtl="1">
              <a:buNone/>
            </a:pPr>
            <a:endParaRPr lang="ar-EG" b="1" dirty="0">
              <a:latin typeface="Arabic Typesetting" pitchFamily="66" charset="-78"/>
              <a:cs typeface="Arabic Typesetting" pitchFamily="66" charset="-78"/>
            </a:endParaRPr>
          </a:p>
          <a:p>
            <a:pPr marL="448056" lvl="1" indent="0" algn="r" rtl="1">
              <a:buNone/>
            </a:pPr>
            <a:endParaRPr lang="ar-EG" dirty="0">
              <a:latin typeface="Arabic Typesetting" pitchFamily="66" charset="-78"/>
              <a:cs typeface="Arabic Typesetting" pitchFamily="66" charset="-78"/>
            </a:endParaRPr>
          </a:p>
          <a:p>
            <a:pPr marL="146304" indent="0" algn="r" rtl="1">
              <a:buNone/>
            </a:pPr>
            <a:endParaRPr lang="ar-EG" dirty="0">
              <a:latin typeface="Arabic Typesetting" pitchFamily="66" charset="-78"/>
              <a:cs typeface="Arabic Typesetting" pitchFamily="66" charset="-78"/>
            </a:endParaRPr>
          </a:p>
          <a:p>
            <a:pPr marL="146304" indent="0" algn="r" rtl="1">
              <a:buNone/>
            </a:pPr>
            <a:endParaRPr lang="ar-EG" dirty="0">
              <a:latin typeface="Arabic Typesetting" pitchFamily="66" charset="-78"/>
              <a:cs typeface="Arabic Typesetting" pitchFamily="66" charset="-78"/>
            </a:endParaRPr>
          </a:p>
        </p:txBody>
      </p:sp>
    </p:spTree>
    <p:extLst>
      <p:ext uri="{BB962C8B-B14F-4D97-AF65-F5344CB8AC3E}">
        <p14:creationId xmlns:p14="http://schemas.microsoft.com/office/powerpoint/2010/main" val="3914074833"/>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r" rtl="1">
              <a:buFont typeface="Wingdings" pitchFamily="2" charset="2"/>
              <a:buChar char="q"/>
            </a:pPr>
            <a:r>
              <a:rPr lang="ar-EG" sz="3500" dirty="0">
                <a:solidFill>
                  <a:srgbClr val="00B0F0"/>
                </a:solidFill>
                <a:latin typeface="Arabic Typesetting" pitchFamily="66" charset="-78"/>
                <a:cs typeface="AF_Taif Normal" pitchFamily="2" charset="-78"/>
              </a:rPr>
              <a:t>تطور تقسيمات أنماط الأجسام :</a:t>
            </a:r>
          </a:p>
          <a:p>
            <a:pPr marL="1136142" lvl="2" indent="-514350" algn="r" rtl="1">
              <a:lnSpc>
                <a:spcPct val="160000"/>
              </a:lnSpc>
              <a:buFont typeface="+mj-lt"/>
              <a:buAutoNum type="arabicPeriod"/>
            </a:pPr>
            <a:r>
              <a:rPr lang="ar-EG" sz="3600" dirty="0">
                <a:solidFill>
                  <a:srgbClr val="FFC000"/>
                </a:solidFill>
                <a:latin typeface="ae_Dimnah" pitchFamily="18" charset="-78"/>
                <a:cs typeface="ae_Dimnah" pitchFamily="18" charset="-78"/>
              </a:rPr>
              <a:t>هيبوقراط   (قصير سمين – طويل نحيل) .</a:t>
            </a:r>
          </a:p>
          <a:p>
            <a:pPr marL="1136142" lvl="2" indent="-514350" algn="r" rtl="1">
              <a:lnSpc>
                <a:spcPct val="160000"/>
              </a:lnSpc>
              <a:buFont typeface="+mj-lt"/>
              <a:buAutoNum type="arabicPeriod"/>
            </a:pPr>
            <a:r>
              <a:rPr lang="ar-EG" sz="3600" dirty="0">
                <a:solidFill>
                  <a:srgbClr val="FFC000"/>
                </a:solidFill>
                <a:latin typeface="ae_Dimnah" pitchFamily="18" charset="-78"/>
                <a:cs typeface="ae_Dimnah" pitchFamily="18" charset="-78"/>
              </a:rPr>
              <a:t>هيبوقراط   (دموى – سوداوى – صفراوى – ليمفاوى) .</a:t>
            </a:r>
          </a:p>
          <a:p>
            <a:pPr marL="1136142" lvl="2" indent="-514350" algn="r" rtl="1">
              <a:lnSpc>
                <a:spcPct val="160000"/>
              </a:lnSpc>
              <a:buFont typeface="+mj-lt"/>
              <a:buAutoNum type="arabicPeriod"/>
            </a:pPr>
            <a:r>
              <a:rPr lang="ar-EG" sz="3600" dirty="0">
                <a:solidFill>
                  <a:srgbClr val="FFC000"/>
                </a:solidFill>
                <a:latin typeface="ae_Dimnah" pitchFamily="18" charset="-78"/>
                <a:cs typeface="ae_Dimnah" pitchFamily="18" charset="-78"/>
              </a:rPr>
              <a:t> هال        ( بطنى – عضلى – صدرى – عصبى) .</a:t>
            </a:r>
          </a:p>
          <a:p>
            <a:pPr marL="1136142" lvl="2" indent="-514350" algn="r" rtl="1">
              <a:lnSpc>
                <a:spcPct val="160000"/>
              </a:lnSpc>
              <a:buFont typeface="+mj-lt"/>
              <a:buAutoNum type="arabicPeriod"/>
            </a:pPr>
            <a:r>
              <a:rPr lang="ar-EG" sz="3600" dirty="0">
                <a:solidFill>
                  <a:srgbClr val="FFC000"/>
                </a:solidFill>
                <a:latin typeface="ae_Dimnah" pitchFamily="18" charset="-78"/>
                <a:cs typeface="ae_Dimnah" pitchFamily="18" charset="-78"/>
              </a:rPr>
              <a:t>روستان     (هضمى – عضلى – تنفسى – مخى) .</a:t>
            </a:r>
          </a:p>
          <a:p>
            <a:pPr marL="1136142" lvl="2" indent="-514350" algn="r" rtl="1">
              <a:lnSpc>
                <a:spcPct val="160000"/>
              </a:lnSpc>
              <a:buFont typeface="+mj-lt"/>
              <a:buAutoNum type="arabicPeriod"/>
            </a:pPr>
            <a:r>
              <a:rPr lang="ar-EG" sz="3600" dirty="0">
                <a:solidFill>
                  <a:srgbClr val="FFC000"/>
                </a:solidFill>
                <a:latin typeface="ae_Dimnah" pitchFamily="18" charset="-78"/>
                <a:cs typeface="ae_Dimnah" pitchFamily="18" charset="-78"/>
              </a:rPr>
              <a:t> فيولا        ( متضخم – عادى(صغير)) .</a:t>
            </a:r>
          </a:p>
          <a:p>
            <a:pPr marL="1136142" lvl="2" indent="-514350" algn="r" rtl="1">
              <a:lnSpc>
                <a:spcPct val="160000"/>
              </a:lnSpc>
              <a:buFont typeface="+mj-lt"/>
              <a:buAutoNum type="arabicPeriod"/>
            </a:pPr>
            <a:r>
              <a:rPr lang="ar-EG" sz="3600" dirty="0">
                <a:solidFill>
                  <a:srgbClr val="FFC000"/>
                </a:solidFill>
                <a:latin typeface="ae_Dimnah" pitchFamily="18" charset="-78"/>
                <a:cs typeface="ae_Dimnah" pitchFamily="18" charset="-78"/>
              </a:rPr>
              <a:t>كرتشمر      (الواهن – العضلى – البدين – المختلط) .</a:t>
            </a:r>
          </a:p>
          <a:p>
            <a:pPr marL="36576" indent="0" algn="r" rtl="1">
              <a:buNone/>
            </a:pPr>
            <a:endParaRPr lang="en-US"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1742983499"/>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098" y="143574"/>
            <a:ext cx="8714302" cy="5516563"/>
          </a:xfrm>
        </p:spPr>
        <p:txBody>
          <a:bodyPr/>
          <a:lstStyle/>
          <a:p>
            <a:pPr algn="r" rtl="1">
              <a:buFont typeface="Wingdings" pitchFamily="2" charset="2"/>
              <a:buChar char="q"/>
            </a:pPr>
            <a:r>
              <a:rPr lang="ar-EG" sz="3200" dirty="0">
                <a:solidFill>
                  <a:srgbClr val="FFC000"/>
                </a:solidFill>
                <a:latin typeface="Arabic Typesetting" pitchFamily="66" charset="-78"/>
                <a:cs typeface="AF_Taif Normal" pitchFamily="2" charset="-78"/>
              </a:rPr>
              <a:t>أنماط الاجسام وفقاًً لنظريه شيلدون :</a:t>
            </a:r>
          </a:p>
          <a:p>
            <a:pPr marL="36576" indent="0" algn="r" rtl="1">
              <a:buNone/>
            </a:pPr>
            <a:endParaRPr lang="ar-EG" sz="2200" dirty="0">
              <a:solidFill>
                <a:srgbClr val="FFFF00"/>
              </a:solidFill>
              <a:latin typeface="ae_Dimnah" pitchFamily="18" charset="-78"/>
              <a:cs typeface="ae_Dimnah" pitchFamily="18" charset="-78"/>
            </a:endParaRPr>
          </a:p>
        </p:txBody>
      </p:sp>
      <p:sp>
        <p:nvSpPr>
          <p:cNvPr id="8" name="Oval 7"/>
          <p:cNvSpPr/>
          <p:nvPr/>
        </p:nvSpPr>
        <p:spPr>
          <a:xfrm>
            <a:off x="990600" y="524256"/>
            <a:ext cx="2569463" cy="85953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2200" b="1" dirty="0">
                <a:solidFill>
                  <a:schemeClr val="bg1"/>
                </a:solidFill>
                <a:latin typeface="ae_Dimnah" pitchFamily="18" charset="-78"/>
                <a:cs typeface="ae_Dimnah" pitchFamily="18" charset="-78"/>
              </a:rPr>
              <a:t>نمط البناء الجسمانى </a:t>
            </a:r>
            <a:endParaRPr lang="en-US" sz="2200" b="1" dirty="0">
              <a:solidFill>
                <a:schemeClr val="bg1"/>
              </a:solidFill>
              <a:latin typeface="ae_Dimnah" pitchFamily="18" charset="-78"/>
              <a:cs typeface="ae_Dimnah" pitchFamily="18" charset="-78"/>
            </a:endParaRPr>
          </a:p>
        </p:txBody>
      </p:sp>
      <p:sp>
        <p:nvSpPr>
          <p:cNvPr id="9" name="Oval 8"/>
          <p:cNvSpPr/>
          <p:nvPr/>
        </p:nvSpPr>
        <p:spPr>
          <a:xfrm>
            <a:off x="2666999" y="1922526"/>
            <a:ext cx="1697737" cy="4000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2600" b="1" dirty="0">
                <a:solidFill>
                  <a:schemeClr val="bg1"/>
                </a:solidFill>
                <a:latin typeface="Arabic Typesetting" pitchFamily="66" charset="-78"/>
                <a:cs typeface="Arabic Typesetting" pitchFamily="66" charset="-78"/>
              </a:rPr>
              <a:t>نمط أصلى</a:t>
            </a:r>
            <a:endParaRPr lang="en-US" sz="2600" b="1" dirty="0">
              <a:solidFill>
                <a:schemeClr val="bg1"/>
              </a:solidFill>
              <a:latin typeface="Arabic Typesetting" pitchFamily="66" charset="-78"/>
              <a:cs typeface="Arabic Typesetting" pitchFamily="66" charset="-78"/>
            </a:endParaRPr>
          </a:p>
        </p:txBody>
      </p:sp>
      <p:sp>
        <p:nvSpPr>
          <p:cNvPr id="10" name="Oval 9"/>
          <p:cNvSpPr/>
          <p:nvPr/>
        </p:nvSpPr>
        <p:spPr>
          <a:xfrm>
            <a:off x="201098" y="1865376"/>
            <a:ext cx="1579003" cy="45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2600" b="1" dirty="0">
                <a:solidFill>
                  <a:schemeClr val="bg1"/>
                </a:solidFill>
                <a:latin typeface="Arabic Typesetting" pitchFamily="66" charset="-78"/>
                <a:cs typeface="Arabic Typesetting" pitchFamily="66" charset="-78"/>
              </a:rPr>
              <a:t>نمط ظاهرى</a:t>
            </a:r>
            <a:endParaRPr lang="en-US" sz="2600" b="1" dirty="0">
              <a:solidFill>
                <a:schemeClr val="bg1"/>
              </a:solidFill>
              <a:latin typeface="Arabic Typesetting" pitchFamily="66" charset="-78"/>
              <a:cs typeface="Arabic Typesetting" pitchFamily="66" charset="-78"/>
            </a:endParaRPr>
          </a:p>
        </p:txBody>
      </p:sp>
      <p:cxnSp>
        <p:nvCxnSpPr>
          <p:cNvPr id="12" name="Straight Arrow Connector 11"/>
          <p:cNvCxnSpPr>
            <a:stCxn id="8" idx="3"/>
            <a:endCxn id="10" idx="0"/>
          </p:cNvCxnSpPr>
          <p:nvPr/>
        </p:nvCxnSpPr>
        <p:spPr>
          <a:xfrm flipH="1">
            <a:off x="990600" y="1257916"/>
            <a:ext cx="376289" cy="6074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5"/>
          </p:cNvCxnSpPr>
          <p:nvPr/>
        </p:nvCxnSpPr>
        <p:spPr>
          <a:xfrm>
            <a:off x="3183774" y="1257916"/>
            <a:ext cx="223889" cy="6592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284766" y="2634996"/>
            <a:ext cx="1981129" cy="42976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2600" b="1" dirty="0">
                <a:solidFill>
                  <a:schemeClr val="bg1"/>
                </a:solidFill>
                <a:latin typeface="Arabic Typesetting" pitchFamily="66" charset="-78"/>
                <a:cs typeface="Arabic Typesetting" pitchFamily="66" charset="-78"/>
              </a:rPr>
              <a:t>نمط الجسم </a:t>
            </a:r>
            <a:endParaRPr lang="en-US" sz="2600" b="1" dirty="0">
              <a:solidFill>
                <a:schemeClr val="bg1"/>
              </a:solidFill>
              <a:latin typeface="Arabic Typesetting" pitchFamily="66" charset="-78"/>
              <a:cs typeface="Arabic Typesetting" pitchFamily="66" charset="-78"/>
            </a:endParaRPr>
          </a:p>
        </p:txBody>
      </p:sp>
      <p:cxnSp>
        <p:nvCxnSpPr>
          <p:cNvPr id="27" name="Straight Arrow Connector 26"/>
          <p:cNvCxnSpPr>
            <a:endCxn id="23" idx="2"/>
          </p:cNvCxnSpPr>
          <p:nvPr/>
        </p:nvCxnSpPr>
        <p:spPr>
          <a:xfrm>
            <a:off x="990599" y="2322576"/>
            <a:ext cx="294167" cy="527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3" idx="6"/>
          </p:cNvCxnSpPr>
          <p:nvPr/>
        </p:nvCxnSpPr>
        <p:spPr>
          <a:xfrm flipH="1">
            <a:off x="3265895" y="2322576"/>
            <a:ext cx="236189" cy="527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6200" y="3429000"/>
            <a:ext cx="1638300"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200" dirty="0">
                <a:solidFill>
                  <a:schemeClr val="bg1"/>
                </a:solidFill>
                <a:latin typeface="ae_Dimnah" pitchFamily="18" charset="-78"/>
                <a:cs typeface="ae_Dimnah" pitchFamily="18" charset="-78"/>
              </a:rPr>
              <a:t>أنماط أساسية</a:t>
            </a:r>
          </a:p>
        </p:txBody>
      </p:sp>
      <p:sp>
        <p:nvSpPr>
          <p:cNvPr id="35" name="Rectangle 34"/>
          <p:cNvSpPr/>
          <p:nvPr/>
        </p:nvSpPr>
        <p:spPr>
          <a:xfrm>
            <a:off x="2743200" y="3429000"/>
            <a:ext cx="5867400" cy="10668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200" dirty="0">
                <a:solidFill>
                  <a:srgbClr val="00B050"/>
                </a:solidFill>
                <a:latin typeface="ae_Dimnah" pitchFamily="18" charset="-78"/>
                <a:cs typeface="ae_Dimnah" pitchFamily="18" charset="-78"/>
              </a:rPr>
              <a:t>أنماط ثانوية </a:t>
            </a:r>
          </a:p>
          <a:p>
            <a:pPr algn="ctr"/>
            <a:r>
              <a:rPr lang="ar-EG" sz="2600" b="1" dirty="0">
                <a:solidFill>
                  <a:schemeClr val="bg1"/>
                </a:solidFill>
                <a:latin typeface="Arabic Typesetting" pitchFamily="66" charset="-78"/>
                <a:cs typeface="Arabic Typesetting" pitchFamily="66" charset="-78"/>
              </a:rPr>
              <a:t>خلطى – انثوى – نسيجى – واهن – متضخم – سئ التكوين – ضامر – نصفى – النكتة </a:t>
            </a:r>
            <a:endParaRPr lang="en-US" sz="2600" b="1" dirty="0">
              <a:solidFill>
                <a:schemeClr val="bg1"/>
              </a:solidFill>
              <a:latin typeface="Arabic Typesetting" pitchFamily="66" charset="-78"/>
              <a:cs typeface="Arabic Typesetting" pitchFamily="66" charset="-78"/>
            </a:endParaRPr>
          </a:p>
        </p:txBody>
      </p:sp>
      <p:cxnSp>
        <p:nvCxnSpPr>
          <p:cNvPr id="37" name="Elbow Connector 36"/>
          <p:cNvCxnSpPr>
            <a:endCxn id="35" idx="0"/>
          </p:cNvCxnSpPr>
          <p:nvPr/>
        </p:nvCxnSpPr>
        <p:spPr>
          <a:xfrm>
            <a:off x="2275331" y="3195067"/>
            <a:ext cx="3401569" cy="233933"/>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10800000" flipV="1">
            <a:off x="1780101" y="3195066"/>
            <a:ext cx="495230" cy="462533"/>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137682" y="5353050"/>
            <a:ext cx="2422382" cy="6404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ar-EG" sz="2600" b="1" dirty="0">
                <a:solidFill>
                  <a:schemeClr val="bg1"/>
                </a:solidFill>
                <a:latin typeface="Arabic Typesetting" pitchFamily="66" charset="-78"/>
                <a:cs typeface="Arabic Typesetting" pitchFamily="66" charset="-78"/>
              </a:rPr>
              <a:t>- نيلى   - متقرح   - أكاديمى </a:t>
            </a:r>
          </a:p>
        </p:txBody>
      </p:sp>
      <p:cxnSp>
        <p:nvCxnSpPr>
          <p:cNvPr id="62" name="Elbow Connector 61"/>
          <p:cNvCxnSpPr/>
          <p:nvPr/>
        </p:nvCxnSpPr>
        <p:spPr>
          <a:xfrm rot="5400000">
            <a:off x="5141214" y="2686050"/>
            <a:ext cx="1392937" cy="4555236"/>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7821098" y="3657600"/>
            <a:ext cx="533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stCxn id="23" idx="4"/>
          </p:cNvCxnSpPr>
          <p:nvPr/>
        </p:nvCxnSpPr>
        <p:spPr>
          <a:xfrm>
            <a:off x="2275331" y="3064764"/>
            <a:ext cx="0" cy="1303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530437"/>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705600"/>
          </a:xfrm>
        </p:spPr>
        <p:txBody>
          <a:bodyPr numCol="1">
            <a:normAutofit/>
          </a:bodyPr>
          <a:lstStyle/>
          <a:p>
            <a:pPr algn="r" rtl="1">
              <a:buFont typeface="Wingdings" pitchFamily="2" charset="2"/>
              <a:buChar char="q"/>
            </a:pPr>
            <a:r>
              <a:rPr lang="ar-EG" sz="4800" dirty="0">
                <a:solidFill>
                  <a:srgbClr val="00B050"/>
                </a:solidFill>
                <a:latin typeface="Arabic Typesetting" pitchFamily="66" charset="-78"/>
                <a:cs typeface="AF_Taif Normal" pitchFamily="2" charset="-78"/>
              </a:rPr>
              <a:t>طرق تقويم الأنماط الجسمية : </a:t>
            </a:r>
          </a:p>
          <a:p>
            <a:pPr marL="1136142" lvl="2" indent="-514350" algn="r" rtl="1">
              <a:buFont typeface="+mj-lt"/>
              <a:buAutoNum type="arabicPeriod"/>
            </a:pPr>
            <a:r>
              <a:rPr lang="ar-EG" sz="4000" dirty="0">
                <a:solidFill>
                  <a:srgbClr val="FFFF00"/>
                </a:solidFill>
                <a:latin typeface="ae_Dimnah" pitchFamily="18" charset="-78"/>
                <a:cs typeface="ae_Dimnah" pitchFamily="18" charset="-78"/>
              </a:rPr>
              <a:t>موازين التقدير .</a:t>
            </a:r>
          </a:p>
          <a:p>
            <a:pPr marL="1136142" lvl="2" indent="-514350" algn="r" rtl="1">
              <a:buFont typeface="+mj-lt"/>
              <a:buAutoNum type="arabicPeriod"/>
            </a:pPr>
            <a:r>
              <a:rPr lang="ar-EG" sz="4000" dirty="0">
                <a:solidFill>
                  <a:srgbClr val="FFFF00"/>
                </a:solidFill>
                <a:latin typeface="ae_Dimnah" pitchFamily="18" charset="-78"/>
                <a:cs typeface="ae_Dimnah" pitchFamily="18" charset="-78"/>
              </a:rPr>
              <a:t>مؤشر بوندرال . </a:t>
            </a:r>
          </a:p>
          <a:p>
            <a:pPr marL="1136142" lvl="2" indent="-514350" algn="r" rtl="1">
              <a:buFont typeface="+mj-lt"/>
              <a:buAutoNum type="arabicPeriod"/>
            </a:pPr>
            <a:r>
              <a:rPr lang="ar-EG" sz="4000" dirty="0">
                <a:solidFill>
                  <a:srgbClr val="FFFF00"/>
                </a:solidFill>
                <a:latin typeface="ae_Dimnah" pitchFamily="18" charset="-78"/>
                <a:cs typeface="ae_Dimnah" pitchFamily="18" charset="-78"/>
              </a:rPr>
              <a:t>تقسيم الجسم الى خمس مناطق .</a:t>
            </a:r>
          </a:p>
          <a:p>
            <a:pPr marL="1136142" lvl="2" indent="-514350" algn="r" rtl="1">
              <a:buFont typeface="+mj-lt"/>
              <a:buAutoNum type="arabicPeriod"/>
            </a:pPr>
            <a:r>
              <a:rPr lang="ar-EG" sz="4000" dirty="0">
                <a:solidFill>
                  <a:srgbClr val="FFFF00"/>
                </a:solidFill>
                <a:latin typeface="ae_Dimnah" pitchFamily="18" charset="-78"/>
                <a:cs typeface="ae_Dimnah" pitchFamily="18" charset="-78"/>
              </a:rPr>
              <a:t>التصوير الفوتوغرافى .</a:t>
            </a:r>
          </a:p>
          <a:p>
            <a:pPr marL="1136142" lvl="2" indent="-514350" algn="r" rtl="1">
              <a:buFont typeface="+mj-lt"/>
              <a:buAutoNum type="arabicPeriod"/>
            </a:pPr>
            <a:r>
              <a:rPr lang="ar-EG" sz="4000" dirty="0">
                <a:solidFill>
                  <a:srgbClr val="FFFF00"/>
                </a:solidFill>
                <a:latin typeface="ae_Dimnah" pitchFamily="18" charset="-78"/>
                <a:cs typeface="ae_Dimnah" pitchFamily="18" charset="-78"/>
              </a:rPr>
              <a:t>مؤشر الوزن .</a:t>
            </a:r>
          </a:p>
          <a:p>
            <a:pPr marL="1136142" lvl="2" indent="-514350" algn="r" rtl="1">
              <a:buFont typeface="+mj-lt"/>
              <a:buAutoNum type="arabicPeriod"/>
            </a:pPr>
            <a:r>
              <a:rPr lang="ar-EG" sz="4000" dirty="0">
                <a:solidFill>
                  <a:srgbClr val="FFFF00"/>
                </a:solidFill>
                <a:latin typeface="ae_Dimnah" pitchFamily="18" charset="-78"/>
                <a:cs typeface="ae_Dimnah" pitchFamily="18" charset="-78"/>
              </a:rPr>
              <a:t>معادلات هيث وكارتر.</a:t>
            </a:r>
          </a:p>
          <a:p>
            <a:pPr marL="1136142" lvl="2" indent="-514350" algn="r" rtl="1">
              <a:buFont typeface="+mj-lt"/>
              <a:buAutoNum type="arabicPeriod"/>
            </a:pPr>
            <a:r>
              <a:rPr lang="ar-EG" sz="4000" dirty="0">
                <a:solidFill>
                  <a:srgbClr val="FFFF00"/>
                </a:solidFill>
                <a:latin typeface="ae_Dimnah" pitchFamily="18" charset="-78"/>
                <a:cs typeface="ae_Dimnah" pitchFamily="18" charset="-78"/>
              </a:rPr>
              <a:t>بطاقة نمط الجسم لهيث وكارتر .</a:t>
            </a:r>
          </a:p>
          <a:p>
            <a:pPr marL="1136142" lvl="2" indent="-514350" algn="r" rtl="1">
              <a:lnSpc>
                <a:spcPct val="150000"/>
              </a:lnSpc>
              <a:buFont typeface="+mj-lt"/>
              <a:buAutoNum type="arabicPeriod"/>
            </a:pPr>
            <a:endParaRPr lang="ar-EG" sz="3600" dirty="0">
              <a:solidFill>
                <a:srgbClr val="FFFF00"/>
              </a:solidFill>
              <a:latin typeface="ae_Dimnah" pitchFamily="18" charset="-78"/>
              <a:cs typeface="ae_Dimnah" pitchFamily="18" charset="-78"/>
            </a:endParaRPr>
          </a:p>
          <a:p>
            <a:pPr marL="338328" lvl="1" indent="0" algn="r" rtl="1">
              <a:buNone/>
            </a:pPr>
            <a:endParaRPr lang="ar-EG" sz="28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423347694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6196"/>
            <a:ext cx="9144000" cy="6489404"/>
          </a:xfrm>
        </p:spPr>
        <p:txBody>
          <a:bodyPr>
            <a:normAutofit/>
          </a:bodyPr>
          <a:lstStyle/>
          <a:p>
            <a:pPr algn="r" rtl="1">
              <a:buFont typeface="Wingdings" pitchFamily="2" charset="2"/>
              <a:buChar char="q"/>
            </a:pPr>
            <a:r>
              <a:rPr lang="ar-EG" sz="3600" dirty="0">
                <a:solidFill>
                  <a:srgbClr val="FFFF00"/>
                </a:solidFill>
                <a:latin typeface="Arabic Typesetting" pitchFamily="66" charset="-78"/>
                <a:cs typeface="AF_Taif Normal" pitchFamily="2" charset="-78"/>
              </a:rPr>
              <a:t>علاقه الأنماط الجسمية ببعض المجالات الهامة :</a:t>
            </a:r>
          </a:p>
          <a:p>
            <a:pPr marL="1136142" lvl="2" indent="-514350" algn="r" rtl="1">
              <a:lnSpc>
                <a:spcPct val="150000"/>
              </a:lnSpc>
              <a:buFont typeface="+mj-lt"/>
              <a:buAutoNum type="arabicPeriod"/>
            </a:pPr>
            <a:r>
              <a:rPr lang="ar-EG" sz="4400" dirty="0">
                <a:solidFill>
                  <a:srgbClr val="00B0F0"/>
                </a:solidFill>
                <a:latin typeface="ae_Dimnah" pitchFamily="18" charset="-78"/>
                <a:cs typeface="ae_Dimnah" pitchFamily="18" charset="-78"/>
              </a:rPr>
              <a:t>اللياقة البدنية. </a:t>
            </a:r>
          </a:p>
          <a:p>
            <a:pPr marL="1136142" lvl="2" indent="-514350" algn="r" rtl="1">
              <a:lnSpc>
                <a:spcPct val="150000"/>
              </a:lnSpc>
              <a:buFont typeface="+mj-lt"/>
              <a:buAutoNum type="arabicPeriod"/>
            </a:pPr>
            <a:r>
              <a:rPr lang="ar-EG" sz="4400" dirty="0">
                <a:solidFill>
                  <a:srgbClr val="00B0F0"/>
                </a:solidFill>
                <a:latin typeface="ae_Dimnah" pitchFamily="18" charset="-78"/>
                <a:cs typeface="ae_Dimnah" pitchFamily="18" charset="-78"/>
              </a:rPr>
              <a:t>الأنشطة الرياضية. </a:t>
            </a:r>
          </a:p>
          <a:p>
            <a:pPr marL="1136142" lvl="2" indent="-514350" algn="r" rtl="1">
              <a:lnSpc>
                <a:spcPct val="150000"/>
              </a:lnSpc>
              <a:buFont typeface="+mj-lt"/>
              <a:buAutoNum type="arabicPeriod"/>
            </a:pPr>
            <a:r>
              <a:rPr lang="ar-EG" sz="4400" dirty="0">
                <a:solidFill>
                  <a:srgbClr val="00B0F0"/>
                </a:solidFill>
                <a:latin typeface="ae_Dimnah" pitchFamily="18" charset="-78"/>
                <a:cs typeface="ae_Dimnah" pitchFamily="18" charset="-78"/>
              </a:rPr>
              <a:t>الحاله المزاجية.</a:t>
            </a:r>
          </a:p>
          <a:p>
            <a:pPr marL="1136142" lvl="2" indent="-514350" algn="r" rtl="1">
              <a:lnSpc>
                <a:spcPct val="150000"/>
              </a:lnSpc>
              <a:buFont typeface="+mj-lt"/>
              <a:buAutoNum type="arabicPeriod"/>
            </a:pPr>
            <a:r>
              <a:rPr lang="ar-EG" sz="4400" dirty="0">
                <a:solidFill>
                  <a:srgbClr val="00B0F0"/>
                </a:solidFill>
                <a:latin typeface="ae_Dimnah" pitchFamily="18" charset="-78"/>
                <a:cs typeface="ae_Dimnah" pitchFamily="18" charset="-78"/>
              </a:rPr>
              <a:t>الصحة.</a:t>
            </a:r>
          </a:p>
          <a:p>
            <a:pPr marL="1136142" lvl="2" indent="-514350" algn="r" rtl="1">
              <a:lnSpc>
                <a:spcPct val="150000"/>
              </a:lnSpc>
              <a:buFont typeface="+mj-lt"/>
              <a:buAutoNum type="arabicPeriod"/>
            </a:pPr>
            <a:r>
              <a:rPr lang="ar-EG" sz="4400" dirty="0">
                <a:solidFill>
                  <a:srgbClr val="00B0F0"/>
                </a:solidFill>
                <a:latin typeface="ae_Dimnah" pitchFamily="18" charset="-78"/>
                <a:cs typeface="ae_Dimnah" pitchFamily="18" charset="-78"/>
              </a:rPr>
              <a:t>النمو.</a:t>
            </a:r>
          </a:p>
          <a:p>
            <a:endParaRPr lang="ar-EG" dirty="0"/>
          </a:p>
        </p:txBody>
      </p:sp>
    </p:spTree>
    <p:extLst>
      <p:ext uri="{BB962C8B-B14F-4D97-AF65-F5344CB8AC3E}">
        <p14:creationId xmlns:p14="http://schemas.microsoft.com/office/powerpoint/2010/main" val="43798147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FC996-DFB5-2790-DF5D-29FAD5CB75B3}"/>
              </a:ext>
            </a:extLst>
          </p:cNvPr>
          <p:cNvSpPr>
            <a:spLocks noGrp="1"/>
          </p:cNvSpPr>
          <p:nvPr>
            <p:ph type="title"/>
          </p:nvPr>
        </p:nvSpPr>
        <p:spPr>
          <a:xfrm>
            <a:off x="1066800" y="304800"/>
            <a:ext cx="7467600" cy="975360"/>
          </a:xfrm>
        </p:spPr>
        <p:txBody>
          <a:bodyPr>
            <a:noAutofit/>
          </a:bodyPr>
          <a:lstStyle/>
          <a:p>
            <a:pPr algn="ctr"/>
            <a:r>
              <a:rPr lang="ar-EG" sz="5400" dirty="0">
                <a:solidFill>
                  <a:srgbClr val="00B050"/>
                </a:solidFill>
                <a:latin typeface="Arabic Typesetting" pitchFamily="66" charset="-78"/>
                <a:cs typeface="AF_Taif Normal" pitchFamily="2" charset="-78"/>
              </a:rPr>
              <a:t>أغراض القياس :</a:t>
            </a:r>
            <a:br>
              <a:rPr lang="ar-EG" sz="5400" dirty="0">
                <a:solidFill>
                  <a:srgbClr val="00B050"/>
                </a:solidFill>
                <a:latin typeface="Arabic Typesetting" pitchFamily="66" charset="-78"/>
                <a:cs typeface="AF_Taif Normal" pitchFamily="2" charset="-78"/>
              </a:rPr>
            </a:br>
            <a:endParaRPr lang="en-US" sz="5400" dirty="0"/>
          </a:p>
        </p:txBody>
      </p:sp>
      <p:sp>
        <p:nvSpPr>
          <p:cNvPr id="3" name="Content Placeholder 2">
            <a:extLst>
              <a:ext uri="{FF2B5EF4-FFF2-40B4-BE49-F238E27FC236}">
                <a16:creationId xmlns:a16="http://schemas.microsoft.com/office/drawing/2014/main" id="{16047D27-FDFD-1AA8-7275-695653FBE023}"/>
              </a:ext>
            </a:extLst>
          </p:cNvPr>
          <p:cNvSpPr>
            <a:spLocks noGrp="1"/>
          </p:cNvSpPr>
          <p:nvPr>
            <p:ph idx="1"/>
          </p:nvPr>
        </p:nvSpPr>
        <p:spPr>
          <a:xfrm>
            <a:off x="0" y="1066801"/>
            <a:ext cx="9144000" cy="5699760"/>
          </a:xfrm>
        </p:spPr>
        <p:txBody>
          <a:bodyPr>
            <a:normAutofit/>
          </a:bodyPr>
          <a:lstStyle/>
          <a:p>
            <a:pPr algn="r" rtl="1"/>
            <a:r>
              <a:rPr lang="ar-EG" sz="4000" dirty="0">
                <a:solidFill>
                  <a:srgbClr val="FF0000"/>
                </a:solidFill>
              </a:rPr>
              <a:t>الدافع – الحافز.</a:t>
            </a:r>
          </a:p>
          <a:p>
            <a:pPr algn="r" rtl="1"/>
            <a:r>
              <a:rPr lang="ar-EG" sz="4000" dirty="0">
                <a:solidFill>
                  <a:srgbClr val="FF0000"/>
                </a:solidFill>
              </a:rPr>
              <a:t>التشخيص.</a:t>
            </a:r>
          </a:p>
          <a:p>
            <a:pPr algn="r" rtl="1"/>
            <a:r>
              <a:rPr lang="ar-EG" sz="4000" dirty="0">
                <a:solidFill>
                  <a:srgbClr val="FF0000"/>
                </a:solidFill>
              </a:rPr>
              <a:t>التصنيف.</a:t>
            </a:r>
          </a:p>
          <a:p>
            <a:pPr algn="r" rtl="1"/>
            <a:r>
              <a:rPr lang="ar-EG" sz="4000" dirty="0">
                <a:solidFill>
                  <a:srgbClr val="FF0000"/>
                </a:solidFill>
              </a:rPr>
              <a:t>التنبؤ.</a:t>
            </a:r>
          </a:p>
          <a:p>
            <a:pPr algn="r" rtl="1"/>
            <a:r>
              <a:rPr lang="ar-EG" sz="4000" dirty="0">
                <a:solidFill>
                  <a:srgbClr val="FF0000"/>
                </a:solidFill>
              </a:rPr>
              <a:t>التوجيه.</a:t>
            </a:r>
          </a:p>
          <a:p>
            <a:pPr algn="r" rtl="1"/>
            <a:r>
              <a:rPr lang="ar-EG" sz="4000" dirty="0">
                <a:solidFill>
                  <a:srgbClr val="FF0000"/>
                </a:solidFill>
              </a:rPr>
              <a:t>الانتقاء.</a:t>
            </a:r>
            <a:endParaRPr lang="en-US" sz="4000" dirty="0">
              <a:solidFill>
                <a:srgbClr val="FF0000"/>
              </a:solidFill>
            </a:endParaRPr>
          </a:p>
        </p:txBody>
      </p:sp>
    </p:spTree>
    <p:extLst>
      <p:ext uri="{BB962C8B-B14F-4D97-AF65-F5344CB8AC3E}">
        <p14:creationId xmlns:p14="http://schemas.microsoft.com/office/powerpoint/2010/main" val="296901682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828800"/>
            <a:ext cx="4876800" cy="1905000"/>
          </a:xfrm>
        </p:spPr>
        <p:txBody>
          <a:bodyPr>
            <a:noAutofit/>
          </a:bodyPr>
          <a:lstStyle/>
          <a:p>
            <a:pPr algn="r" rtl="1"/>
            <a:r>
              <a:rPr lang="ar-EG" sz="1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abic Typesetting" pitchFamily="66" charset="-78"/>
                <a:cs typeface="Arabic Typesetting" pitchFamily="66" charset="-78"/>
              </a:rPr>
              <a:t>المحاضرة الثانية</a:t>
            </a:r>
            <a:endParaRPr lang="en-US" sz="10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8353562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949"/>
            <a:ext cx="3352800" cy="1143000"/>
          </a:xfrm>
        </p:spPr>
        <p:txBody>
          <a:bodyPr>
            <a:noAutofit/>
          </a:bodyPr>
          <a:lstStyle/>
          <a:p>
            <a:pPr algn="ctr" rtl="1"/>
            <a:r>
              <a:rPr lang="ar-EG" sz="6000" dirty="0">
                <a:solidFill>
                  <a:srgbClr val="00B050"/>
                </a:solidFill>
                <a:latin typeface="Arabic Typesetting" pitchFamily="66" charset="-78"/>
                <a:cs typeface="AF_Taif Normal" pitchFamily="2" charset="-78"/>
              </a:rPr>
              <a:t>الاختبار </a:t>
            </a:r>
            <a:endParaRPr lang="en-US" sz="6000" dirty="0">
              <a:solidFill>
                <a:srgbClr val="00B050"/>
              </a:solidFill>
              <a:latin typeface="Arabic Typesetting" pitchFamily="66" charset="-78"/>
              <a:cs typeface="AF_Taif Normal" pitchFamily="2" charset="-78"/>
            </a:endParaRPr>
          </a:p>
        </p:txBody>
      </p:sp>
      <p:sp>
        <p:nvSpPr>
          <p:cNvPr id="3" name="Content Placeholder 2"/>
          <p:cNvSpPr>
            <a:spLocks noGrp="1"/>
          </p:cNvSpPr>
          <p:nvPr>
            <p:ph idx="1"/>
          </p:nvPr>
        </p:nvSpPr>
        <p:spPr>
          <a:xfrm>
            <a:off x="0" y="838200"/>
            <a:ext cx="8915400" cy="5943600"/>
          </a:xfrm>
        </p:spPr>
        <p:txBody>
          <a:bodyPr>
            <a:normAutofit fontScale="85000" lnSpcReduction="20000"/>
          </a:bodyPr>
          <a:lstStyle/>
          <a:p>
            <a:pPr algn="r" rtl="1">
              <a:buFont typeface="Wingdings" pitchFamily="2" charset="2"/>
              <a:buChar char="q"/>
            </a:pPr>
            <a:r>
              <a:rPr lang="ar-EG" sz="3800" dirty="0">
                <a:solidFill>
                  <a:srgbClr val="00B0F0"/>
                </a:solidFill>
                <a:latin typeface="Arabic Typesetting" pitchFamily="66" charset="-78"/>
                <a:cs typeface="AF_Taif Normal" pitchFamily="2" charset="-78"/>
              </a:rPr>
              <a:t>تعريف الاختبار: </a:t>
            </a:r>
          </a:p>
          <a:p>
            <a:pPr lvl="1" algn="r" rtl="1">
              <a:buFont typeface="Wingdings" pitchFamily="2" charset="2"/>
              <a:buChar char="v"/>
            </a:pPr>
            <a:r>
              <a:rPr lang="ar-EG" sz="3800" b="1" dirty="0">
                <a:solidFill>
                  <a:srgbClr val="FFFF00"/>
                </a:solidFill>
                <a:latin typeface="Simplified Arabic" pitchFamily="18" charset="-78"/>
                <a:cs typeface="Simplified Arabic" pitchFamily="18" charset="-78"/>
              </a:rPr>
              <a:t> هو مجموعه من الاسئله أو المشكلات أو التمرينات التى تعطى للفرد بهدف التعرف على قدراته واستعداداتة وإمكانياتة .</a:t>
            </a:r>
          </a:p>
          <a:p>
            <a:pPr algn="r" rtl="1">
              <a:buFont typeface="Wingdings" pitchFamily="2" charset="2"/>
              <a:buChar char="q"/>
            </a:pPr>
            <a:r>
              <a:rPr lang="ar-EG" sz="3800" dirty="0">
                <a:solidFill>
                  <a:srgbClr val="00B0F0"/>
                </a:solidFill>
                <a:latin typeface="Arabic Typesetting" pitchFamily="66" charset="-78"/>
                <a:cs typeface="AF_Taif Normal" pitchFamily="2" charset="-78"/>
              </a:rPr>
              <a:t>الاعتبارات التى يلزم توافرها فى الاختبار : </a:t>
            </a:r>
          </a:p>
          <a:p>
            <a:pPr lvl="1" algn="r" rtl="1">
              <a:buFont typeface="Wingdings" pitchFamily="2" charset="2"/>
              <a:buChar char="v"/>
            </a:pPr>
            <a:r>
              <a:rPr lang="ar-EG" sz="3300" b="1" dirty="0">
                <a:latin typeface="Arabic Typesetting" pitchFamily="66" charset="-78"/>
                <a:cs typeface="Arabic Typesetting" pitchFamily="66" charset="-78"/>
              </a:rPr>
              <a:t>  </a:t>
            </a:r>
            <a:r>
              <a:rPr lang="ar-EG" sz="3800" b="1" dirty="0">
                <a:solidFill>
                  <a:srgbClr val="FFFF00"/>
                </a:solidFill>
                <a:latin typeface="Simplified Arabic" pitchFamily="18" charset="-78"/>
                <a:cs typeface="Simplified Arabic" pitchFamily="18" charset="-78"/>
              </a:rPr>
              <a:t>التقنين</a:t>
            </a:r>
            <a:r>
              <a:rPr lang="ar-EG" sz="4200" b="1" dirty="0">
                <a:solidFill>
                  <a:srgbClr val="FFFF00"/>
                </a:solidFill>
                <a:latin typeface="Arabic Typesetting" pitchFamily="66" charset="-78"/>
                <a:cs typeface="Arabic Typesetting" pitchFamily="66" charset="-78"/>
              </a:rPr>
              <a:t> .</a:t>
            </a:r>
          </a:p>
          <a:p>
            <a:pPr lvl="1" algn="r" rtl="1">
              <a:buFont typeface="Wingdings" pitchFamily="2" charset="2"/>
              <a:buChar char="v"/>
            </a:pPr>
            <a:r>
              <a:rPr lang="ar-EG" sz="3800" b="1" dirty="0">
                <a:solidFill>
                  <a:srgbClr val="FFFF00"/>
                </a:solidFill>
                <a:latin typeface="Simplified Arabic" pitchFamily="18" charset="-78"/>
                <a:cs typeface="Simplified Arabic" pitchFamily="18" charset="-78"/>
              </a:rPr>
              <a:t>الموضوعية</a:t>
            </a:r>
            <a:r>
              <a:rPr lang="ar-EG" sz="4200" b="1" dirty="0">
                <a:solidFill>
                  <a:srgbClr val="FFFF00"/>
                </a:solidFill>
                <a:latin typeface="Arabic Typesetting" pitchFamily="66" charset="-78"/>
                <a:cs typeface="Arabic Typesetting" pitchFamily="66" charset="-78"/>
              </a:rPr>
              <a:t>  </a:t>
            </a:r>
            <a:r>
              <a:rPr lang="ar-EG" sz="3800" b="1" dirty="0">
                <a:solidFill>
                  <a:srgbClr val="FFFF00"/>
                </a:solidFill>
                <a:latin typeface="Arabic Typesetting" pitchFamily="66" charset="-78"/>
                <a:cs typeface="Arabic Typesetting" pitchFamily="66" charset="-78"/>
              </a:rPr>
              <a:t>.    </a:t>
            </a:r>
          </a:p>
          <a:p>
            <a:pPr algn="r" rtl="1">
              <a:buFont typeface="Wingdings" pitchFamily="2" charset="2"/>
              <a:buChar char="q"/>
            </a:pPr>
            <a:r>
              <a:rPr lang="ar-EG" sz="3800" dirty="0">
                <a:solidFill>
                  <a:srgbClr val="00B0F0"/>
                </a:solidFill>
                <a:latin typeface="Arabic Typesetting" pitchFamily="66" charset="-78"/>
                <a:cs typeface="AF_Taif Normal" pitchFamily="2" charset="-78"/>
              </a:rPr>
              <a:t>أنواع الاختبارات : </a:t>
            </a:r>
          </a:p>
          <a:p>
            <a:pPr lvl="1" algn="r" rtl="1">
              <a:buFont typeface="Wingdings" pitchFamily="2" charset="2"/>
              <a:buChar char="v"/>
            </a:pPr>
            <a:r>
              <a:rPr lang="ar-EG" sz="3800" b="1" dirty="0">
                <a:solidFill>
                  <a:srgbClr val="FFFF00"/>
                </a:solidFill>
                <a:latin typeface="Simplified Arabic" pitchFamily="18" charset="-78"/>
                <a:cs typeface="Simplified Arabic" pitchFamily="18" charset="-78"/>
              </a:rPr>
              <a:t>أقصى اداء – الاداء المميز  .</a:t>
            </a:r>
          </a:p>
          <a:p>
            <a:pPr lvl="1" algn="r" rtl="1">
              <a:buFont typeface="Wingdings" pitchFamily="2" charset="2"/>
              <a:buChar char="v"/>
            </a:pPr>
            <a:r>
              <a:rPr lang="ar-EG" sz="3800" b="1" dirty="0">
                <a:solidFill>
                  <a:srgbClr val="FFFF00"/>
                </a:solidFill>
                <a:latin typeface="Simplified Arabic" pitchFamily="18" charset="-78"/>
                <a:cs typeface="Simplified Arabic" pitchFamily="18" charset="-78"/>
              </a:rPr>
              <a:t>موضوعية – ذاتية  . </a:t>
            </a:r>
          </a:p>
          <a:p>
            <a:pPr lvl="1" algn="r" rtl="1">
              <a:buFont typeface="Wingdings" pitchFamily="2" charset="2"/>
              <a:buChar char="v"/>
            </a:pPr>
            <a:r>
              <a:rPr lang="ar-EG" sz="3800" b="1" dirty="0">
                <a:solidFill>
                  <a:srgbClr val="FFFF00"/>
                </a:solidFill>
                <a:latin typeface="Simplified Arabic" pitchFamily="18" charset="-78"/>
                <a:cs typeface="Simplified Arabic" pitchFamily="18" charset="-78"/>
              </a:rPr>
              <a:t>فردية – جماعية  .</a:t>
            </a:r>
          </a:p>
          <a:p>
            <a:pPr lvl="1" algn="r" rtl="1">
              <a:buFont typeface="Wingdings" pitchFamily="2" charset="2"/>
              <a:buChar char="v"/>
            </a:pPr>
            <a:r>
              <a:rPr lang="ar-EG" sz="3800" b="1" dirty="0">
                <a:solidFill>
                  <a:srgbClr val="FFFF00"/>
                </a:solidFill>
                <a:latin typeface="Simplified Arabic" pitchFamily="18" charset="-78"/>
                <a:cs typeface="Simplified Arabic" pitchFamily="18" charset="-78"/>
              </a:rPr>
              <a:t>الأداء – الورقة والقلم .</a:t>
            </a:r>
          </a:p>
          <a:p>
            <a:pPr marL="621792" lvl="2" indent="0" algn="r" rtl="1">
              <a:buNone/>
            </a:pPr>
            <a:r>
              <a:rPr lang="ar-EG" sz="2600" dirty="0">
                <a:latin typeface="Arabic Typesetting" pitchFamily="66" charset="-78"/>
                <a:cs typeface="Arabic Typesetting" pitchFamily="66" charset="-78"/>
              </a:rPr>
              <a:t>              </a:t>
            </a:r>
          </a:p>
        </p:txBody>
      </p:sp>
    </p:spTree>
    <p:extLst>
      <p:ext uri="{BB962C8B-B14F-4D97-AF65-F5344CB8AC3E}">
        <p14:creationId xmlns:p14="http://schemas.microsoft.com/office/powerpoint/2010/main" val="366742603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334000" cy="792162"/>
          </a:xfrm>
        </p:spPr>
        <p:txBody>
          <a:bodyPr>
            <a:normAutofit fontScale="90000"/>
          </a:bodyPr>
          <a:lstStyle/>
          <a:p>
            <a:pPr algn="ctr"/>
            <a:r>
              <a:rPr lang="ar-EG" dirty="0">
                <a:solidFill>
                  <a:srgbClr val="FFFF00"/>
                </a:solidFill>
                <a:cs typeface="AF_Taif Normal" pitchFamily="2" charset="-78"/>
              </a:rPr>
              <a:t>خطوات بناء الإختبار</a:t>
            </a:r>
          </a:p>
        </p:txBody>
      </p:sp>
      <p:sp>
        <p:nvSpPr>
          <p:cNvPr id="3" name="Content Placeholder 2"/>
          <p:cNvSpPr>
            <a:spLocks noGrp="1"/>
          </p:cNvSpPr>
          <p:nvPr>
            <p:ph idx="1"/>
          </p:nvPr>
        </p:nvSpPr>
        <p:spPr>
          <a:xfrm>
            <a:off x="228600" y="990600"/>
            <a:ext cx="8915400" cy="5562600"/>
          </a:xfrm>
        </p:spPr>
        <p:txBody>
          <a:bodyPr>
            <a:normAutofit/>
          </a:bodyPr>
          <a:lstStyle/>
          <a:p>
            <a:pPr marL="550926" indent="-514350" algn="r" rtl="1">
              <a:buFont typeface="+mj-lt"/>
              <a:buAutoNum type="arabicPeriod"/>
            </a:pPr>
            <a:r>
              <a:rPr lang="ar-EG" sz="3600" dirty="0">
                <a:solidFill>
                  <a:srgbClr val="00B050"/>
                </a:solidFill>
                <a:latin typeface="ae_Dimnah" pitchFamily="18" charset="-78"/>
                <a:cs typeface="ae_Dimnah" pitchFamily="18" charset="-78"/>
              </a:rPr>
              <a:t>تحديد الهدف/ الغرض الاختبار.</a:t>
            </a:r>
          </a:p>
          <a:p>
            <a:pPr marL="550926" indent="-514350" algn="r" rtl="1">
              <a:buFont typeface="+mj-lt"/>
              <a:buAutoNum type="arabicPeriod"/>
            </a:pPr>
            <a:r>
              <a:rPr lang="ar-EG" sz="3600" dirty="0">
                <a:solidFill>
                  <a:srgbClr val="00B050"/>
                </a:solidFill>
                <a:latin typeface="ae_Dimnah" pitchFamily="18" charset="-78"/>
                <a:cs typeface="ae_Dimnah" pitchFamily="18" charset="-78"/>
              </a:rPr>
              <a:t>تحديد الظاهرة المراد قياسها.</a:t>
            </a:r>
          </a:p>
          <a:p>
            <a:pPr marL="550926" indent="-514350" algn="r" rtl="1">
              <a:buFont typeface="+mj-lt"/>
              <a:buAutoNum type="arabicPeriod"/>
            </a:pPr>
            <a:r>
              <a:rPr lang="ar-EG" sz="3600" dirty="0">
                <a:solidFill>
                  <a:srgbClr val="00B050"/>
                </a:solidFill>
                <a:latin typeface="ae_Dimnah" pitchFamily="18" charset="-78"/>
                <a:cs typeface="ae_Dimnah" pitchFamily="18" charset="-78"/>
              </a:rPr>
              <a:t>تحليل الظاهرة واعداد جداول المواصفات.</a:t>
            </a:r>
          </a:p>
          <a:p>
            <a:pPr marL="550926" indent="-514350" algn="r" rtl="1">
              <a:buFont typeface="+mj-lt"/>
              <a:buAutoNum type="arabicPeriod"/>
            </a:pPr>
            <a:r>
              <a:rPr lang="ar-EG" sz="3600" dirty="0">
                <a:solidFill>
                  <a:srgbClr val="00B050"/>
                </a:solidFill>
                <a:latin typeface="ae_Dimnah" pitchFamily="18" charset="-78"/>
                <a:cs typeface="ae_Dimnah" pitchFamily="18" charset="-78"/>
              </a:rPr>
              <a:t>تحديد وحدات الاختبار.</a:t>
            </a:r>
          </a:p>
          <a:p>
            <a:pPr marL="550926" indent="-514350" algn="r" rtl="1">
              <a:buFont typeface="+mj-lt"/>
              <a:buAutoNum type="arabicPeriod"/>
            </a:pPr>
            <a:r>
              <a:rPr lang="ar-EG" sz="3600" dirty="0">
                <a:solidFill>
                  <a:srgbClr val="00B050"/>
                </a:solidFill>
                <a:latin typeface="ae_Dimnah" pitchFamily="18" charset="-78"/>
                <a:cs typeface="ae_Dimnah" pitchFamily="18" charset="-78"/>
              </a:rPr>
              <a:t>اعداد شروط وتعليمات تطبيق الاختبار.</a:t>
            </a:r>
          </a:p>
          <a:p>
            <a:pPr marL="550926" indent="-514350" algn="r" rtl="1">
              <a:buFont typeface="+mj-lt"/>
              <a:buAutoNum type="arabicPeriod"/>
            </a:pPr>
            <a:r>
              <a:rPr lang="ar-EG" sz="3600" dirty="0">
                <a:solidFill>
                  <a:srgbClr val="00B050"/>
                </a:solidFill>
                <a:latin typeface="ae_Dimnah" pitchFamily="18" charset="-78"/>
                <a:cs typeface="ae_Dimnah" pitchFamily="18" charset="-78"/>
              </a:rPr>
              <a:t>حساب المعاملات العلمية للاختبار/التجربة الاستطلاعية.</a:t>
            </a:r>
          </a:p>
          <a:p>
            <a:pPr marL="550926" indent="-514350" algn="r" rtl="1">
              <a:buFont typeface="+mj-lt"/>
              <a:buAutoNum type="arabicPeriod"/>
            </a:pPr>
            <a:r>
              <a:rPr lang="ar-EG" sz="3600" dirty="0">
                <a:solidFill>
                  <a:srgbClr val="00B050"/>
                </a:solidFill>
                <a:latin typeface="ae_Dimnah" pitchFamily="18" charset="-78"/>
                <a:cs typeface="ae_Dimnah" pitchFamily="18" charset="-78"/>
              </a:rPr>
              <a:t>اعداد وحدات وتعليمات الاختبار النهائية.</a:t>
            </a:r>
          </a:p>
          <a:p>
            <a:pPr marL="550926" indent="-514350" algn="r" rtl="1">
              <a:buFont typeface="+mj-lt"/>
              <a:buAutoNum type="arabicPeriod"/>
            </a:pPr>
            <a:r>
              <a:rPr lang="ar-EG" sz="3600" dirty="0">
                <a:solidFill>
                  <a:srgbClr val="00B050"/>
                </a:solidFill>
                <a:latin typeface="ae_Dimnah" pitchFamily="18" charset="-78"/>
                <a:cs typeface="ae_Dimnah" pitchFamily="18" charset="-78"/>
              </a:rPr>
              <a:t>تطبيق الاختبار واعداد المعايير.</a:t>
            </a:r>
          </a:p>
          <a:p>
            <a:pPr marL="550926" indent="-514350" algn="r" rtl="1">
              <a:buFont typeface="+mj-lt"/>
              <a:buAutoNum type="arabicPeriod"/>
            </a:pPr>
            <a:endParaRPr lang="ar-EG" dirty="0">
              <a:latin typeface="ae_Dimnah" pitchFamily="18" charset="-78"/>
              <a:cs typeface="ae_Dimnah" pitchFamily="18" charset="-78"/>
            </a:endParaRPr>
          </a:p>
          <a:p>
            <a:pPr marL="550926" indent="-514350" algn="r" rtl="1">
              <a:buFont typeface="+mj-lt"/>
              <a:buAutoNum type="arabicPeriod"/>
            </a:pPr>
            <a:endParaRPr lang="ar-EG" dirty="0"/>
          </a:p>
          <a:p>
            <a:pPr marL="550926" indent="-514350" algn="r" rtl="1">
              <a:buFont typeface="+mj-lt"/>
              <a:buAutoNum type="arabicPeriod"/>
            </a:pPr>
            <a:endParaRPr lang="ar-EG" dirty="0"/>
          </a:p>
        </p:txBody>
      </p:sp>
    </p:spTree>
    <p:extLst>
      <p:ext uri="{BB962C8B-B14F-4D97-AF65-F5344CB8AC3E}">
        <p14:creationId xmlns:p14="http://schemas.microsoft.com/office/powerpoint/2010/main" val="470484410"/>
      </p:ext>
    </p:extLst>
  </p:cSld>
  <p:clrMapOvr>
    <a:masterClrMapping/>
  </p:clrMapOvr>
  <p:transition spd="slow">
    <p:wipe/>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864</TotalTime>
  <Words>2568</Words>
  <Application>Microsoft Office PowerPoint</Application>
  <PresentationFormat>On-screen Show (4:3)</PresentationFormat>
  <Paragraphs>282</Paragraphs>
  <Slides>55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ae_Dimnah</vt:lpstr>
      <vt:lpstr>Arabic Typesetting</vt:lpstr>
      <vt:lpstr>Arial</vt:lpstr>
      <vt:lpstr>Calibri</vt:lpstr>
      <vt:lpstr>Franklin Gothic Book</vt:lpstr>
      <vt:lpstr>Lucida Sans Unicode</vt:lpstr>
      <vt:lpstr>Simplified Arabic</vt:lpstr>
      <vt:lpstr>Times New Roman</vt:lpstr>
      <vt:lpstr>Wingdings</vt:lpstr>
      <vt:lpstr>Wingdings 2</vt:lpstr>
      <vt:lpstr>Technic</vt:lpstr>
      <vt:lpstr>الإختبارات و المقاييس إعداد د/ اسامه عوض عبد الغنى                                 الفرقة الثالثة  </vt:lpstr>
      <vt:lpstr>  الموضوعات الرئيسية  للمنهج</vt:lpstr>
      <vt:lpstr>المحاضرة الاولى  </vt:lpstr>
      <vt:lpstr>القيــاس</vt:lpstr>
      <vt:lpstr>PowerPoint Presentation</vt:lpstr>
      <vt:lpstr>أغراض القياس : </vt:lpstr>
      <vt:lpstr>المحاضرة الثانية</vt:lpstr>
      <vt:lpstr>الاختبار </vt:lpstr>
      <vt:lpstr>خطوات بناء الإختبار</vt:lpstr>
      <vt:lpstr>المحاضرة الثالثة</vt:lpstr>
      <vt:lpstr>PowerPoint Presentation</vt:lpstr>
      <vt:lpstr>PowerPoint Presentation</vt:lpstr>
      <vt:lpstr>PowerPoint Presentation</vt:lpstr>
      <vt:lpstr>PowerPoint Presentation</vt:lpstr>
      <vt:lpstr>PowerPoint Presentation</vt:lpstr>
      <vt:lpstr>PowerPoint Presentation</vt:lpstr>
      <vt:lpstr>المحاضرة الرابعة</vt:lpstr>
      <vt:lpstr>القياسات الأنثروبومترية "الجسمية"</vt:lpstr>
      <vt:lpstr>PowerPoint Presentation</vt:lpstr>
      <vt:lpstr>PowerPoint Presentation</vt:lpstr>
      <vt:lpstr>PowerPoint Presentation</vt:lpstr>
      <vt:lpstr>PowerPoint Presentation</vt:lpstr>
      <vt:lpstr>PowerPoint Presentation</vt:lpstr>
      <vt:lpstr>أهم الأدوات والأجهزة المستخدمة في بعض القياسات الجسمية الشائعة فى مجال التربية البدنية والرياضة</vt:lpstr>
      <vt:lpstr>جهاز الديناموميتر لقياس قوة القبضة</vt:lpstr>
      <vt:lpstr>جهاز الرستاميتر لقياس الطول الكلي للجسم</vt:lpstr>
      <vt:lpstr>شريط القياس «المازورة» لقياس الأطوال والمحيطات</vt:lpstr>
      <vt:lpstr>جهاز البلفوميتر لقياس العروض/الأعماق</vt:lpstr>
      <vt:lpstr>البرجل المنزلق /  Skinfold Caliperلقياس سمك ثنايا الجلد (سمك الدهن) قياس يدوي manual</vt:lpstr>
      <vt:lpstr>الميزان الطبي / الالكتروني</vt:lpstr>
      <vt:lpstr>PowerPoint Presentation</vt:lpstr>
      <vt:lpstr>الاسبيروميتر لقياس السعه الحيوية</vt:lpstr>
      <vt:lpstr>نبذة عن الجهاز: </vt:lpstr>
      <vt:lpstr>اختبار تحليل مكونات الجسم  (نسبة الدهون - كتلة الجسم الخالية من الدهون / كتلة العضلات - معدل التمثيل الغذائي الأساسي - مؤشر كتلة الجسم) </vt:lpstr>
      <vt:lpstr>خطوات تنفيذ قياس تحليل مكونات الجسم</vt:lpstr>
      <vt:lpstr>PowerPoint Presentation</vt:lpstr>
      <vt:lpstr>اختبار شكل الجسم Body Shape/Functions </vt:lpstr>
      <vt:lpstr>PowerPoint Presentation</vt:lpstr>
      <vt:lpstr>اختبار التوازن Body Balance Test:</vt:lpstr>
      <vt:lpstr>PowerPoint Presentation</vt:lpstr>
      <vt:lpstr>PowerPoint Presentation</vt:lpstr>
      <vt:lpstr>PowerPoint Presentation</vt:lpstr>
      <vt:lpstr>PowerPoint Presentation</vt:lpstr>
      <vt:lpstr>مؤشر الخصر بالنسبة لطول الجسم (WHtR) Waist to-Height-Ratio  </vt:lpstr>
      <vt:lpstr>محيط منتصف الزراع (MUAC) Midpoint Upper Arm Circumference </vt:lpstr>
      <vt:lpstr>محيط الخصر إلى الورك (WHR) Waist to Hip Ratio </vt:lpstr>
      <vt:lpstr> محيط الخصر (WC)Waist Circumference  </vt:lpstr>
      <vt:lpstr>مؤشر شكل الجسم (Absi) A body shape index  </vt:lpstr>
      <vt:lpstr>محيط الورك HC))Hip Circumference  </vt:lpstr>
      <vt:lpstr>المحاضرة الخامسة</vt:lpstr>
      <vt:lpstr>الانماط الجسمية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awed</dc:creator>
  <cp:lastModifiedBy>OSAMA.IBRAHIM@fped.bu.edu.eg</cp:lastModifiedBy>
  <cp:revision>85</cp:revision>
  <dcterms:created xsi:type="dcterms:W3CDTF">2006-08-16T00:00:00Z</dcterms:created>
  <dcterms:modified xsi:type="dcterms:W3CDTF">2022-11-12T12:49:49Z</dcterms:modified>
</cp:coreProperties>
</file>